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 id="2147483777" r:id="rId2"/>
    <p:sldMasterId id="2147483804" r:id="rId3"/>
  </p:sldMasterIdLst>
  <p:sldIdLst>
    <p:sldId id="256" r:id="rId4"/>
    <p:sldId id="257" r:id="rId5"/>
    <p:sldId id="258" r:id="rId6"/>
    <p:sldId id="259" r:id="rId7"/>
    <p:sldId id="264" r:id="rId8"/>
    <p:sldId id="265" r:id="rId9"/>
    <p:sldId id="261" r:id="rId10"/>
    <p:sldId id="267" r:id="rId11"/>
    <p:sldId id="263" r:id="rId12"/>
    <p:sldId id="260" r:id="rId13"/>
    <p:sldId id="266" r:id="rId14"/>
    <p:sldId id="262"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143810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75327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1682712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485087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21179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327348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138923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1B08F28-3BA9-4679-92FA-D86002289333}"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3917108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1B08F28-3BA9-4679-92FA-D86002289333}"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12866818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4016763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54606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429326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3801291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893410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3501995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959995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15609330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98985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3870170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40529641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6634782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80511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3531312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zh-CN" altLang="en-US"/>
              <a:t>单击此处编辑母版标题样式</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4237389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zh-CN" altLang="en-US"/>
              <a:t>单击此处编辑母版标题样式</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zh-CN" altLang="en-US"/>
              <a:t>单击图标添加图片</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a:xfrm>
            <a:off x="3885810" y="6041362"/>
            <a:ext cx="976879" cy="365125"/>
          </a:xfrm>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a:xfrm>
            <a:off x="590396" y="6041362"/>
            <a:ext cx="3295413" cy="365125"/>
          </a:xfrm>
        </p:spPr>
        <p:txBody>
          <a:bodyPr/>
          <a:lstStyle/>
          <a:p>
            <a:endParaRPr lang="zh-CN" altLang="en-US"/>
          </a:p>
        </p:txBody>
      </p:sp>
      <p:sp>
        <p:nvSpPr>
          <p:cNvPr id="7" name="Slide Number Placeholder 6"/>
          <p:cNvSpPr>
            <a:spLocks noGrp="1"/>
          </p:cNvSpPr>
          <p:nvPr>
            <p:ph type="sldNum" sz="quarter" idx="12"/>
          </p:nvPr>
        </p:nvSpPr>
        <p:spPr>
          <a:xfrm>
            <a:off x="4862689" y="5915888"/>
            <a:ext cx="1062155" cy="490599"/>
          </a:xfrm>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4211186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zh-CN" altLang="en-US"/>
              <a:t>单击此处编辑母版标题样式</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zh-CN" altLang="en-US"/>
              <a:t>单击图标添加图片</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19995435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32417403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zh-CN" altLang="en-US"/>
              <a:t>单击此处编辑母版标题样式</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zh-CN" altLang="en-US"/>
              <a:t>单击此处编辑母版文本样式</a:t>
            </a:r>
          </a:p>
        </p:txBody>
      </p:sp>
      <p:sp>
        <p:nvSpPr>
          <p:cNvPr id="2" name="Date Placeholder 1"/>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2029629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9267764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345089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056457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1B08F28-3BA9-4679-92FA-D86002289333}"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285983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1B08F28-3BA9-4679-92FA-D86002289333}"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160953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65878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1743237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B56C4A7-5D4B-41C8-A7F4-72CB3F1A60FC}" type="datetimeFigureOut">
              <a:rPr lang="zh-CN" altLang="en-US" smtClean="0"/>
              <a:t>2022/3/17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72482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330938000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2B56C4A7-5D4B-41C8-A7F4-72CB3F1A60FC}" type="datetimeFigureOut">
              <a:rPr lang="zh-CN" altLang="en-US" smtClean="0"/>
              <a:t>2022/3/17</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600899746"/>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zh-CN" alt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B56C4A7-5D4B-41C8-A7F4-72CB3F1A60FC}" type="datetimeFigureOut">
              <a:rPr lang="zh-CN" altLang="en-US" smtClean="0"/>
              <a:t>2022/3/17</a:t>
            </a:fld>
            <a:endParaRPr lang="zh-CN" alt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1B08F28-3BA9-4679-92FA-D86002289333}" type="slidenum">
              <a:rPr lang="zh-CN" altLang="en-US" smtClean="0"/>
              <a:t>‹#›</a:t>
            </a:fld>
            <a:endParaRPr lang="zh-CN" altLang="en-US"/>
          </a:p>
        </p:txBody>
      </p:sp>
    </p:spTree>
    <p:extLst>
      <p:ext uri="{BB962C8B-B14F-4D97-AF65-F5344CB8AC3E}">
        <p14:creationId xmlns:p14="http://schemas.microsoft.com/office/powerpoint/2010/main" val="2504468866"/>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hyperlink" Target="https://www.csc.edu.cn/chuguo" TargetMode="Externa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hyperlink" Target="https://giis.gdufs.edu.cn/info/1404/10605.htm" TargetMode="External"/><Relationship Id="rId2" Type="http://schemas.openxmlformats.org/officeDocument/2006/relationships/hyperlink" Target="https://gwyjs.gdufs.edu.cn/info/1035/9466.htm" TargetMode="External"/><Relationship Id="rId1" Type="http://schemas.openxmlformats.org/officeDocument/2006/relationships/slideLayout" Target="../slideLayouts/slideLayout24.xml"/><Relationship Id="rId5" Type="http://schemas.openxmlformats.org/officeDocument/2006/relationships/hyperlink" Target="https://gwyjs.gdufs.edu.cn/info/1035/9495.htm" TargetMode="External"/><Relationship Id="rId4" Type="http://schemas.openxmlformats.org/officeDocument/2006/relationships/hyperlink" Target="https://gwyjs.gdufs.edu.cn/info/1035/9295.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p.weixin.qq.com/s/86OZspIxkChX_nTh-ggLCw" TargetMode="External"/><Relationship Id="rId2" Type="http://schemas.openxmlformats.org/officeDocument/2006/relationships/hyperlink" Target="https://mp.weixin.qq.com/s?src=11&amp;timestamp=1647332315&amp;ver=3677&amp;signature=NtCR-8zJKeK*LsOeZXqqx9qJfSQfpbTJmlqXpioCg--tGeST-obSN7wuEiwULX*-hxtm2biLOikjNpV3uPT1ga9HKxV4RKwQrcqdkZEL-N2Lwvw77HuqgtZXqf3OLtWR&amp;new=1" TargetMode="External"/><Relationship Id="rId1" Type="http://schemas.openxmlformats.org/officeDocument/2006/relationships/slideLayout" Target="../slideLayouts/slideLayout24.xml"/><Relationship Id="rId4" Type="http://schemas.openxmlformats.org/officeDocument/2006/relationships/hyperlink" Target="https://mp.weixin.qq.com/s?src=11&amp;timestamp=1647332547&amp;ver=3677&amp;signature=IOnOdbuW3nBw1wZFAma41xELncH5eWfD4omESg-oD-TF*a4GbaUuJFC3jYZd8WMtG1v-Zz06gxz-Es6JHafJml*Dq*JT96dCoRJYAMOlZEMr*iZnpvGe9DHSC6ORW9iP&amp;new=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25E0D6-CE2B-4E9B-935A-9A312FAB639E}"/>
              </a:ext>
            </a:extLst>
          </p:cNvPr>
          <p:cNvSpPr>
            <a:spLocks noGrp="1"/>
          </p:cNvSpPr>
          <p:nvPr>
            <p:ph type="ctrTitle"/>
          </p:nvPr>
        </p:nvSpPr>
        <p:spPr/>
        <p:txBody>
          <a:bodyPr>
            <a:normAutofit/>
          </a:bodyPr>
          <a:lstStyle/>
          <a:p>
            <a:r>
              <a:rPr lang="zh-CN" altLang="en-US" dirty="0"/>
              <a:t>国际组织实习</a:t>
            </a:r>
            <a:br>
              <a:rPr lang="en-US" altLang="zh-CN" dirty="0"/>
            </a:br>
            <a:r>
              <a:rPr lang="zh-CN" altLang="en-US" dirty="0"/>
              <a:t>基础知识与常用信息</a:t>
            </a:r>
          </a:p>
        </p:txBody>
      </p:sp>
      <p:sp>
        <p:nvSpPr>
          <p:cNvPr id="3" name="副标题 2">
            <a:extLst>
              <a:ext uri="{FF2B5EF4-FFF2-40B4-BE49-F238E27FC236}">
                <a16:creationId xmlns:a16="http://schemas.microsoft.com/office/drawing/2014/main" id="{383BF151-1190-4CDF-943E-8E632AD3A5D7}"/>
              </a:ext>
            </a:extLst>
          </p:cNvPr>
          <p:cNvSpPr>
            <a:spLocks noGrp="1"/>
          </p:cNvSpPr>
          <p:nvPr>
            <p:ph type="subTitle" idx="1"/>
          </p:nvPr>
        </p:nvSpPr>
        <p:spPr>
          <a:xfrm>
            <a:off x="1090367" y="5495826"/>
            <a:ext cx="9144000" cy="1232555"/>
          </a:xfrm>
        </p:spPr>
        <p:txBody>
          <a:bodyPr>
            <a:normAutofit/>
          </a:bodyPr>
          <a:lstStyle/>
          <a:p>
            <a:r>
              <a:rPr lang="zh-CN" altLang="en-US" sz="2400" dirty="0"/>
              <a:t>广东外语外贸大学法学院 杨幸幸</a:t>
            </a:r>
          </a:p>
        </p:txBody>
      </p:sp>
    </p:spTree>
    <p:extLst>
      <p:ext uri="{BB962C8B-B14F-4D97-AF65-F5344CB8AC3E}">
        <p14:creationId xmlns:p14="http://schemas.microsoft.com/office/powerpoint/2010/main" val="552044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F08795-CA36-495D-8594-CE3EB1A78CBA}"/>
              </a:ext>
            </a:extLst>
          </p:cNvPr>
          <p:cNvSpPr>
            <a:spLocks noGrp="1"/>
          </p:cNvSpPr>
          <p:nvPr>
            <p:ph type="title"/>
          </p:nvPr>
        </p:nvSpPr>
        <p:spPr/>
        <p:txBody>
          <a:bodyPr/>
          <a:lstStyle/>
          <a:p>
            <a:r>
              <a:rPr lang="zh-CN" altLang="en-US" dirty="0"/>
              <a:t>七、留基委常用信息</a:t>
            </a:r>
          </a:p>
        </p:txBody>
      </p:sp>
      <p:pic>
        <p:nvPicPr>
          <p:cNvPr id="1034" name="图片 7" descr="图片">
            <a:extLst>
              <a:ext uri="{FF2B5EF4-FFF2-40B4-BE49-F238E27FC236}">
                <a16:creationId xmlns:a16="http://schemas.microsoft.com/office/drawing/2014/main" id="{72285131-9551-4FEA-8B38-DE0D598CD9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0340" y="2813133"/>
            <a:ext cx="2095500"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图片 6" descr="图片">
            <a:extLst>
              <a:ext uri="{FF2B5EF4-FFF2-40B4-BE49-F238E27FC236}">
                <a16:creationId xmlns:a16="http://schemas.microsoft.com/office/drawing/2014/main" id="{84EBA04B-65F6-437A-B149-FCAEBCC436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1069" y="3789145"/>
            <a:ext cx="2065338" cy="20653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图片 5" descr="图片">
            <a:extLst>
              <a:ext uri="{FF2B5EF4-FFF2-40B4-BE49-F238E27FC236}">
                <a16:creationId xmlns:a16="http://schemas.microsoft.com/office/drawing/2014/main" id="{1A34BC6A-AC99-4A7D-AE32-98059DEDFB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8366323" y="2843296"/>
            <a:ext cx="2065337" cy="2065337"/>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a:extLst>
              <a:ext uri="{FF2B5EF4-FFF2-40B4-BE49-F238E27FC236}">
                <a16:creationId xmlns:a16="http://schemas.microsoft.com/office/drawing/2014/main" id="{FB7F7D70-5A42-4E00-8CBF-6D939D609F55}"/>
              </a:ext>
            </a:extLst>
          </p:cNvPr>
          <p:cNvSpPr>
            <a:spLocks noChangeArrowheads="1"/>
          </p:cNvSpPr>
          <p:nvPr/>
        </p:nvSpPr>
        <p:spPr bwMode="auto">
          <a:xfrm>
            <a:off x="0" y="65008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文本框 18">
            <a:extLst>
              <a:ext uri="{FF2B5EF4-FFF2-40B4-BE49-F238E27FC236}">
                <a16:creationId xmlns:a16="http://schemas.microsoft.com/office/drawing/2014/main" id="{626F75AB-A727-472A-99B3-863DD9F8365E}"/>
              </a:ext>
            </a:extLst>
          </p:cNvPr>
          <p:cNvSpPr txBox="1"/>
          <p:nvPr/>
        </p:nvSpPr>
        <p:spPr>
          <a:xfrm>
            <a:off x="282804" y="2255837"/>
            <a:ext cx="6099142" cy="43088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200" b="0" i="0" u="none" strike="noStrike" cap="none" normalizeH="0" baseline="0" dirty="0">
                <a:ln>
                  <a:noFill/>
                </a:ln>
                <a:solidFill>
                  <a:srgbClr val="92D050"/>
                </a:solidFill>
                <a:effectLst/>
                <a:latin typeface="Microsoft YaHei UI" panose="020B0503020204020204" pitchFamily="34" charset="-122"/>
                <a:ea typeface="Microsoft YaHei UI" panose="020B0503020204020204" pitchFamily="34" charset="-122"/>
                <a:cs typeface="Arial" panose="020B0604020202020204" pitchFamily="34" charset="0"/>
              </a:rPr>
              <a:t>2022</a:t>
            </a:r>
            <a:r>
              <a:rPr kumimoji="0" lang="zh-CN" altLang="en-US" sz="2200" b="0" i="0" u="none" strike="noStrike" cap="none" normalizeH="0" baseline="0" dirty="0">
                <a:ln>
                  <a:noFill/>
                </a:ln>
                <a:solidFill>
                  <a:srgbClr val="92D050"/>
                </a:solidFill>
                <a:effectLst/>
                <a:latin typeface="Microsoft YaHei UI" panose="020B0503020204020204" pitchFamily="34" charset="-122"/>
                <a:ea typeface="Microsoft YaHei UI" panose="020B0503020204020204" pitchFamily="34" charset="-122"/>
                <a:cs typeface="Arial" panose="020B0604020202020204" pitchFamily="34" charset="0"/>
              </a:rPr>
              <a:t>年国际组织实习项目选派管理办法</a:t>
            </a:r>
            <a:endParaRPr kumimoji="0" lang="zh-CN" altLang="en-US" sz="2200" b="0" i="0" u="none" strike="noStrike" cap="none" normalizeH="0" baseline="0" dirty="0">
              <a:ln>
                <a:noFill/>
              </a:ln>
              <a:solidFill>
                <a:srgbClr val="92D050"/>
              </a:solidFill>
              <a:effectLst/>
            </a:endParaRPr>
          </a:p>
        </p:txBody>
      </p:sp>
      <p:sp>
        <p:nvSpPr>
          <p:cNvPr id="21" name="文本框 20">
            <a:extLst>
              <a:ext uri="{FF2B5EF4-FFF2-40B4-BE49-F238E27FC236}">
                <a16:creationId xmlns:a16="http://schemas.microsoft.com/office/drawing/2014/main" id="{554ACD23-2A56-45D0-A205-4A91E0332D36}"/>
              </a:ext>
            </a:extLst>
          </p:cNvPr>
          <p:cNvSpPr txBox="1"/>
          <p:nvPr/>
        </p:nvSpPr>
        <p:spPr>
          <a:xfrm>
            <a:off x="3855840" y="6069926"/>
            <a:ext cx="6099142" cy="43088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200" b="0" i="0" u="none" strike="noStrike" cap="none" normalizeH="0" baseline="0" dirty="0">
                <a:ln>
                  <a:noFill/>
                </a:ln>
                <a:solidFill>
                  <a:srgbClr val="00B0F0"/>
                </a:solidFill>
                <a:effectLst/>
                <a:latin typeface="Microsoft YaHei UI" panose="020B0503020204020204" pitchFamily="34" charset="-122"/>
                <a:ea typeface="Microsoft YaHei UI" panose="020B0503020204020204" pitchFamily="34" charset="-122"/>
                <a:cs typeface="Arial" panose="020B0604020202020204" pitchFamily="34" charset="0"/>
              </a:rPr>
              <a:t>2022</a:t>
            </a:r>
            <a:r>
              <a:rPr kumimoji="0" lang="zh-CN" altLang="en-US" sz="2200" b="0" i="0" u="none" strike="noStrike" cap="none" normalizeH="0" baseline="0" dirty="0">
                <a:ln>
                  <a:noFill/>
                </a:ln>
                <a:solidFill>
                  <a:srgbClr val="00B0F0"/>
                </a:solidFill>
                <a:effectLst/>
                <a:latin typeface="Microsoft YaHei UI" panose="020B0503020204020204" pitchFamily="34" charset="-122"/>
                <a:ea typeface="Microsoft YaHei UI" panose="020B0503020204020204" pitchFamily="34" charset="-122"/>
                <a:cs typeface="Arial" panose="020B0604020202020204" pitchFamily="34" charset="0"/>
              </a:rPr>
              <a:t>年国际组织实习项目申请流程</a:t>
            </a:r>
            <a:endParaRPr kumimoji="0" lang="zh-CN" altLang="en-US" sz="2200" b="0" i="0" u="none" strike="noStrike" cap="none" normalizeH="0" baseline="0" dirty="0">
              <a:ln>
                <a:noFill/>
              </a:ln>
              <a:solidFill>
                <a:srgbClr val="00B0F0"/>
              </a:solidFill>
              <a:effectLst/>
            </a:endParaRPr>
          </a:p>
        </p:txBody>
      </p:sp>
      <p:sp>
        <p:nvSpPr>
          <p:cNvPr id="23" name="文本框 22">
            <a:extLst>
              <a:ext uri="{FF2B5EF4-FFF2-40B4-BE49-F238E27FC236}">
                <a16:creationId xmlns:a16="http://schemas.microsoft.com/office/drawing/2014/main" id="{A2C20941-3736-4AA6-BF5B-BABE88AF0A0D}"/>
              </a:ext>
            </a:extLst>
          </p:cNvPr>
          <p:cNvSpPr txBox="1"/>
          <p:nvPr/>
        </p:nvSpPr>
        <p:spPr>
          <a:xfrm>
            <a:off x="6919273" y="2265787"/>
            <a:ext cx="6665183" cy="43088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200" b="0" i="0" u="none" strike="noStrike" cap="none" normalizeH="0" baseline="0" dirty="0">
                <a:ln>
                  <a:noFill/>
                </a:ln>
                <a:solidFill>
                  <a:schemeClr val="accent2">
                    <a:lumMod val="60000"/>
                    <a:lumOff val="40000"/>
                  </a:schemeClr>
                </a:solidFill>
                <a:effectLst/>
                <a:latin typeface="Microsoft YaHei UI" panose="020B0503020204020204" pitchFamily="34" charset="-122"/>
                <a:ea typeface="Microsoft YaHei UI" panose="020B0503020204020204" pitchFamily="34" charset="-122"/>
                <a:cs typeface="Arial" panose="020B0604020202020204" pitchFamily="34" charset="0"/>
              </a:rPr>
              <a:t>2022</a:t>
            </a:r>
            <a:r>
              <a:rPr kumimoji="0" lang="zh-CN" altLang="en-US" sz="2200" b="0" i="0" u="none" strike="noStrike" cap="none" normalizeH="0" baseline="0" dirty="0">
                <a:ln>
                  <a:noFill/>
                </a:ln>
                <a:solidFill>
                  <a:schemeClr val="accent2">
                    <a:lumMod val="60000"/>
                    <a:lumOff val="40000"/>
                  </a:schemeClr>
                </a:solidFill>
                <a:effectLst/>
                <a:latin typeface="Microsoft YaHei UI" panose="020B0503020204020204" pitchFamily="34" charset="-122"/>
                <a:ea typeface="Microsoft YaHei UI" panose="020B0503020204020204" pitchFamily="34" charset="-122"/>
                <a:cs typeface="Arial" panose="020B0604020202020204" pitchFamily="34" charset="0"/>
              </a:rPr>
              <a:t>年国际组织实习项目常见问题解答</a:t>
            </a:r>
            <a:endParaRPr kumimoji="0" lang="zh-CN" altLang="en-US" sz="2200" b="0" i="0" u="none" strike="noStrike" cap="none" normalizeH="0" baseline="0" dirty="0">
              <a:ln>
                <a:noFill/>
              </a:ln>
              <a:solidFill>
                <a:schemeClr val="accent2">
                  <a:lumMod val="60000"/>
                  <a:lumOff val="40000"/>
                </a:schemeClr>
              </a:solidFill>
              <a:effectLst/>
            </a:endParaRPr>
          </a:p>
        </p:txBody>
      </p:sp>
    </p:spTree>
    <p:extLst>
      <p:ext uri="{BB962C8B-B14F-4D97-AF65-F5344CB8AC3E}">
        <p14:creationId xmlns:p14="http://schemas.microsoft.com/office/powerpoint/2010/main" val="3202439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61347F-F7C0-4432-80BE-F7E29D60930D}"/>
              </a:ext>
            </a:extLst>
          </p:cNvPr>
          <p:cNvSpPr>
            <a:spLocks noGrp="1"/>
          </p:cNvSpPr>
          <p:nvPr>
            <p:ph type="title"/>
          </p:nvPr>
        </p:nvSpPr>
        <p:spPr/>
        <p:txBody>
          <a:bodyPr/>
          <a:lstStyle/>
          <a:p>
            <a:r>
              <a:rPr lang="zh-CN" altLang="en-US" dirty="0"/>
              <a:t>七、留基委常用资源</a:t>
            </a:r>
          </a:p>
        </p:txBody>
      </p:sp>
      <p:sp>
        <p:nvSpPr>
          <p:cNvPr id="3" name="内容占位符 2">
            <a:extLst>
              <a:ext uri="{FF2B5EF4-FFF2-40B4-BE49-F238E27FC236}">
                <a16:creationId xmlns:a16="http://schemas.microsoft.com/office/drawing/2014/main" id="{2A060E13-8D44-4237-B573-DE52ECE1300D}"/>
              </a:ext>
            </a:extLst>
          </p:cNvPr>
          <p:cNvSpPr>
            <a:spLocks noGrp="1"/>
          </p:cNvSpPr>
          <p:nvPr>
            <p:ph idx="1"/>
          </p:nvPr>
        </p:nvSpPr>
        <p:spPr/>
        <p:txBody>
          <a:bodyPr/>
          <a:lstStyle/>
          <a:p>
            <a:r>
              <a:rPr lang="en-US" altLang="zh-CN" sz="2600" kern="100" dirty="0">
                <a:effectLst/>
                <a:latin typeface="等线" panose="02010600030101010101" pitchFamily="2" charset="-122"/>
                <a:ea typeface="等线" panose="02010600030101010101" pitchFamily="2" charset="-122"/>
                <a:cs typeface="Times New Roman" panose="02020603050405020304" pitchFamily="18" charset="0"/>
              </a:rPr>
              <a:t>1. </a:t>
            </a:r>
            <a:r>
              <a:rPr lang="zh-CN" altLang="zh-CN" sz="2600" kern="100" dirty="0">
                <a:effectLst/>
                <a:latin typeface="等线" panose="02010600030101010101" pitchFamily="2" charset="-122"/>
                <a:ea typeface="等线" panose="02010600030101010101" pitchFamily="2" charset="-122"/>
                <a:cs typeface="Times New Roman" panose="02020603050405020304" pitchFamily="18" charset="0"/>
              </a:rPr>
              <a:t>国家留学网：</a:t>
            </a:r>
            <a:r>
              <a:rPr lang="en-US" altLang="zh-CN" sz="2600" u="none" strike="noStrike" kern="100" dirty="0">
                <a:solidFill>
                  <a:srgbClr val="576B95"/>
                </a:solidFill>
                <a:effectLst/>
                <a:latin typeface="等线" panose="02010600030101010101" pitchFamily="2" charset="-122"/>
                <a:ea typeface="等线" panose="02010600030101010101" pitchFamily="2" charset="-122"/>
                <a:cs typeface="Times New Roman" panose="02020603050405020304" pitchFamily="18" charset="0"/>
                <a:hlinkClick r:id="rId2"/>
              </a:rPr>
              <a:t>https://www.csc.edu.cn/chuguo</a:t>
            </a:r>
            <a:r>
              <a:rPr lang="en-US" altLang="zh-CN" sz="2600"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600" kern="100" dirty="0">
              <a:effectLst/>
              <a:latin typeface="等线" panose="02010600030101010101" pitchFamily="2" charset="-122"/>
              <a:ea typeface="等线" panose="02010600030101010101" pitchFamily="2" charset="-122"/>
              <a:cs typeface="Times New Roman" panose="02020603050405020304" pitchFamily="18" charset="0"/>
            </a:endParaRPr>
          </a:p>
          <a:p>
            <a:r>
              <a:rPr lang="en-US" altLang="zh-CN" sz="2600" dirty="0">
                <a:effectLst/>
                <a:latin typeface="等线" panose="02010600030101010101" pitchFamily="2" charset="-122"/>
                <a:cs typeface="Times New Roman" panose="02020603050405020304" pitchFamily="18" charset="0"/>
              </a:rPr>
              <a:t>2. </a:t>
            </a:r>
            <a:r>
              <a:rPr lang="zh-CN" altLang="zh-CN" sz="2600" dirty="0">
                <a:effectLst/>
                <a:ea typeface="等线" panose="02010600030101010101" pitchFamily="2" charset="-122"/>
                <a:cs typeface="Times New Roman" panose="02020603050405020304" pitchFamily="18" charset="0"/>
              </a:rPr>
              <a:t>查看国际组织实习相关信息：“高校毕业生到国际组织实习任职”（公众号）</a:t>
            </a:r>
            <a:endParaRPr lang="en-US" altLang="zh-CN" sz="2600" dirty="0">
              <a:effectLst/>
              <a:ea typeface="等线" panose="02010600030101010101" pitchFamily="2" charset="-122"/>
              <a:cs typeface="Times New Roman" panose="02020603050405020304" pitchFamily="18" charset="0"/>
            </a:endParaRPr>
          </a:p>
          <a:p>
            <a:pPr marL="0" indent="0">
              <a:buNone/>
            </a:pPr>
            <a:endParaRPr lang="zh-CN" altLang="en-US" dirty="0"/>
          </a:p>
        </p:txBody>
      </p:sp>
    </p:spTree>
    <p:extLst>
      <p:ext uri="{BB962C8B-B14F-4D97-AF65-F5344CB8AC3E}">
        <p14:creationId xmlns:p14="http://schemas.microsoft.com/office/powerpoint/2010/main" val="364939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D50F06-6C7C-4A9E-B26C-BE938DBD90E6}"/>
              </a:ext>
            </a:extLst>
          </p:cNvPr>
          <p:cNvSpPr>
            <a:spLocks noGrp="1"/>
          </p:cNvSpPr>
          <p:nvPr>
            <p:ph type="title"/>
          </p:nvPr>
        </p:nvSpPr>
        <p:spPr/>
        <p:txBody>
          <a:bodyPr/>
          <a:lstStyle/>
          <a:p>
            <a:r>
              <a:rPr lang="zh-CN" altLang="en-US" dirty="0"/>
              <a:t>八、广外关于国际组织人才培养的常用信息</a:t>
            </a:r>
          </a:p>
        </p:txBody>
      </p:sp>
      <p:sp>
        <p:nvSpPr>
          <p:cNvPr id="3" name="内容占位符 2">
            <a:extLst>
              <a:ext uri="{FF2B5EF4-FFF2-40B4-BE49-F238E27FC236}">
                <a16:creationId xmlns:a16="http://schemas.microsoft.com/office/drawing/2014/main" id="{ADF7946C-6DB6-4CC5-A8F3-F3CA9B171E8C}"/>
              </a:ext>
            </a:extLst>
          </p:cNvPr>
          <p:cNvSpPr>
            <a:spLocks noGrp="1"/>
          </p:cNvSpPr>
          <p:nvPr>
            <p:ph idx="1"/>
          </p:nvPr>
        </p:nvSpPr>
        <p:spPr>
          <a:xfrm>
            <a:off x="611322" y="1780359"/>
            <a:ext cx="11580678" cy="4517332"/>
          </a:xfrm>
        </p:spPr>
        <p:txBody>
          <a:bodyPr>
            <a:normAutofit/>
          </a:bodyPr>
          <a:lstStyle/>
          <a:p>
            <a:pPr marL="0" indent="0">
              <a:buNone/>
            </a:pPr>
            <a:r>
              <a:rPr lang="zh-CN" altLang="en-US" sz="18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rPr>
              <a:t>已有项目</a:t>
            </a:r>
            <a:endParaRPr lang="en-US" altLang="zh-CN" sz="18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endParaRPr>
          </a:p>
          <a:p>
            <a:r>
              <a:rPr lang="zh-CN" altLang="en-US" sz="18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RCEP</a:t>
            </a:r>
            <a:r>
              <a:rPr lang="zh-CN" altLang="en-US" sz="1800" kern="100" dirty="0">
                <a:effectLst/>
                <a:latin typeface="等线" panose="02010600030101010101" pitchFamily="2" charset="-122"/>
                <a:ea typeface="等线" panose="02010600030101010101" pitchFamily="2" charset="-122"/>
                <a:cs typeface="Times New Roman" panose="02020603050405020304" pitchFamily="18" charset="0"/>
              </a:rPr>
              <a:t>人才培养计划”</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hlinkClick r:id="rId2">
                  <a:extLst>
                    <a:ext uri="{A12FA001-AC4F-418D-AE19-62706E023703}">
                      <ahyp:hlinkClr xmlns:ahyp="http://schemas.microsoft.com/office/drawing/2018/hyperlinkcolor" val="tx"/>
                    </a:ext>
                  </a:extLst>
                </a:hlinkClick>
              </a:rPr>
              <a:t>https://gwyjs.gdufs.edu.cn/info/1035/9466.htm</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a:t>
            </a:r>
          </a:p>
          <a:p>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欧亚校园</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国际化创新人才培养项目</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hlinkClick r:id="rId3">
                  <a:extLst>
                    <a:ext uri="{A12FA001-AC4F-418D-AE19-62706E023703}">
                      <ahyp:hlinkClr xmlns:ahyp="http://schemas.microsoft.com/office/drawing/2018/hyperlinkcolor" val="tx"/>
                    </a:ext>
                  </a:extLst>
                </a:hlinkClick>
              </a:rPr>
              <a:t>https://giis.gdufs.edu.cn/info/1404/10605.htm</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a:t>
            </a:r>
          </a:p>
          <a:p>
            <a:r>
              <a:rPr lang="zh-CN" altLang="en-US" sz="1800" kern="100" dirty="0">
                <a:effectLst/>
                <a:latin typeface="等线" panose="02010600030101010101" pitchFamily="2" charset="-122"/>
                <a:ea typeface="等线" panose="02010600030101010101" pitchFamily="2" charset="-122"/>
                <a:cs typeface="Times New Roman" panose="02020603050405020304" pitchFamily="18" charset="0"/>
              </a:rPr>
              <a:t>国际治理创新硕士研究生项目</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hlinkClick r:id="rId4"/>
              </a:rPr>
              <a:t>https://gwyjs.gdufs.edu.cn/info/1035/9295.htm</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a:t>
            </a:r>
          </a:p>
          <a:p>
            <a:r>
              <a:rPr lang="zh-CN" altLang="en-US"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rPr>
              <a:t>面向经合组织（</a:t>
            </a:r>
            <a:r>
              <a:rPr lang="en-US" altLang="zh-CN"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rPr>
              <a:t>OECD</a:t>
            </a:r>
            <a:r>
              <a:rPr lang="zh-CN" altLang="en-US"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rPr>
              <a:t>）的信息数据人才培养项目</a:t>
            </a:r>
            <a:r>
              <a:rPr lang="en-US" altLang="zh-CN"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hlinkClick r:id="rId5">
                  <a:extLst>
                    <a:ext uri="{A12FA001-AC4F-418D-AE19-62706E023703}">
                      <ahyp:hlinkClr xmlns:ahyp="http://schemas.microsoft.com/office/drawing/2018/hyperlinkcolor" val="tx"/>
                    </a:ext>
                  </a:extLst>
                </a:hlinkClick>
              </a:rPr>
              <a:t>https://gwyjs.gdufs.edu.cn/info/1035/9495.htm</a:t>
            </a:r>
            <a:r>
              <a:rPr lang="en-US" altLang="zh-CN"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rPr>
              <a:t> </a:t>
            </a:r>
          </a:p>
          <a:p>
            <a:pPr marL="0" indent="0">
              <a:buNone/>
            </a:pP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每年都会定期公布招生简章，一个项目周期</a:t>
            </a:r>
            <a:r>
              <a:rPr lang="zh-CN" altLang="en-US" kern="100" dirty="0">
                <a:latin typeface="等线" panose="02010600030101010101" pitchFamily="2" charset="-122"/>
                <a:ea typeface="等线" panose="02010600030101010101" pitchFamily="2" charset="-122"/>
                <a:cs typeface="Times New Roman" panose="02020603050405020304" pitchFamily="18" charset="0"/>
              </a:rPr>
              <a:t>通常</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三年</a:t>
            </a:r>
            <a:r>
              <a:rPr lang="zh-CN" altLang="en-US" sz="18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基本都是面向全校招生，法学也都是各项目重点合作学科</a:t>
            </a:r>
            <a:endParaRPr lang="en-US"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留基委创新人才培养（每年</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月和</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6-7</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月公布一次选派名单）</a:t>
            </a:r>
            <a:endPar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zh-CN" altLang="zh-CN"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rPr>
              <a:t>国际组织人才培养项目（每年</a:t>
            </a:r>
            <a:r>
              <a:rPr lang="en-US" altLang="zh-CN"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rPr>
              <a:t>3</a:t>
            </a:r>
            <a:r>
              <a:rPr lang="zh-CN" altLang="zh-CN"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rPr>
              <a:t>月公布一次选派名单）</a:t>
            </a:r>
            <a:endParaRPr lang="en-US" altLang="zh-CN" sz="1800" kern="100" dirty="0">
              <a:solidFill>
                <a:schemeClr val="accent3">
                  <a:lumMod val="60000"/>
                  <a:lumOff val="40000"/>
                </a:schemeClr>
              </a:solidFill>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35141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D50F06-6C7C-4A9E-B26C-BE938DBD90E6}"/>
              </a:ext>
            </a:extLst>
          </p:cNvPr>
          <p:cNvSpPr>
            <a:spLocks noGrp="1"/>
          </p:cNvSpPr>
          <p:nvPr>
            <p:ph type="title"/>
          </p:nvPr>
        </p:nvSpPr>
        <p:spPr/>
        <p:txBody>
          <a:bodyPr/>
          <a:lstStyle/>
          <a:p>
            <a:r>
              <a:rPr lang="zh-CN" altLang="en-US" dirty="0"/>
              <a:t>九、国际组织实习项目（示例）</a:t>
            </a:r>
          </a:p>
        </p:txBody>
      </p:sp>
      <p:sp>
        <p:nvSpPr>
          <p:cNvPr id="3" name="内容占位符 2">
            <a:extLst>
              <a:ext uri="{FF2B5EF4-FFF2-40B4-BE49-F238E27FC236}">
                <a16:creationId xmlns:a16="http://schemas.microsoft.com/office/drawing/2014/main" id="{ADF7946C-6DB6-4CC5-A8F3-F3CA9B171E8C}"/>
              </a:ext>
            </a:extLst>
          </p:cNvPr>
          <p:cNvSpPr>
            <a:spLocks noGrp="1"/>
          </p:cNvSpPr>
          <p:nvPr>
            <p:ph idx="1"/>
          </p:nvPr>
        </p:nvSpPr>
        <p:spPr>
          <a:xfrm>
            <a:off x="743297" y="1668543"/>
            <a:ext cx="11011927" cy="3997551"/>
          </a:xfrm>
        </p:spPr>
        <p:txBody>
          <a:bodyPr>
            <a:normAutofit/>
          </a:bodyPr>
          <a:lstStyle/>
          <a:p>
            <a:pPr marL="0" indent="0">
              <a:buNone/>
            </a:pPr>
            <a:r>
              <a:rPr lang="zh-CN" altLang="en-US"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hlinkClick r:id="rId2">
                  <a:extLst>
                    <a:ext uri="{A12FA001-AC4F-418D-AE19-62706E023703}">
                      <ahyp:hlinkClr xmlns:ahyp="http://schemas.microsoft.com/office/drawing/2018/hyperlinkcolor" val="tx"/>
                    </a:ext>
                  </a:extLst>
                </a:hlinkClick>
              </a:rPr>
              <a:t>国际组织法律招聘</a:t>
            </a:r>
            <a:endParaRPr lang="en-US" altLang="zh-CN"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zh-CN" altLang="en-US"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hlinkClick r:id="rId3">
                  <a:extLst>
                    <a:ext uri="{A12FA001-AC4F-418D-AE19-62706E023703}">
                      <ahyp:hlinkClr xmlns:ahyp="http://schemas.microsoft.com/office/drawing/2018/hyperlinkcolor" val="tx"/>
                    </a:ext>
                  </a:extLst>
                </a:hlinkClick>
              </a:rPr>
              <a:t>可远程实习，世界贸易组织（</a:t>
            </a:r>
            <a:r>
              <a:rPr lang="en-US" altLang="zh-CN"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hlinkClick r:id="rId3">
                  <a:extLst>
                    <a:ext uri="{A12FA001-AC4F-418D-AE19-62706E023703}">
                      <ahyp:hlinkClr xmlns:ahyp="http://schemas.microsoft.com/office/drawing/2018/hyperlinkcolor" val="tx"/>
                    </a:ext>
                  </a:extLst>
                </a:hlinkClick>
              </a:rPr>
              <a:t>WTO</a:t>
            </a:r>
            <a:r>
              <a:rPr lang="zh-CN" altLang="en-US"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hlinkClick r:id="rId3">
                  <a:extLst>
                    <a:ext uri="{A12FA001-AC4F-418D-AE19-62706E023703}">
                      <ahyp:hlinkClr xmlns:ahyp="http://schemas.microsoft.com/office/drawing/2018/hyperlinkcolor" val="tx"/>
                    </a:ext>
                  </a:extLst>
                </a:hlinkClick>
              </a:rPr>
              <a:t>）招募实习生！</a:t>
            </a:r>
            <a:endParaRPr lang="en-US" altLang="zh-CN"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zh-CN" altLang="en-US"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hlinkClick r:id="rId4">
                  <a:extLst>
                    <a:ext uri="{A12FA001-AC4F-418D-AE19-62706E023703}">
                      <ahyp:hlinkClr xmlns:ahyp="http://schemas.microsoft.com/office/drawing/2018/hyperlinkcolor" val="tx"/>
                    </a:ext>
                  </a:extLst>
                </a:hlinkClick>
              </a:rPr>
              <a:t>坐标京沪！驻华国际组织招募实习生 </a:t>
            </a:r>
            <a:endParaRPr lang="en-US" altLang="zh-CN"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6882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C59990-0097-40C7-B527-277BB4981921}"/>
              </a:ext>
            </a:extLst>
          </p:cNvPr>
          <p:cNvSpPr>
            <a:spLocks noGrp="1"/>
          </p:cNvSpPr>
          <p:nvPr>
            <p:ph type="title"/>
          </p:nvPr>
        </p:nvSpPr>
        <p:spPr>
          <a:xfrm>
            <a:off x="282099" y="371773"/>
            <a:ext cx="10571998" cy="970450"/>
          </a:xfrm>
        </p:spPr>
        <p:txBody>
          <a:bodyPr/>
          <a:lstStyle/>
          <a:p>
            <a:r>
              <a:rPr lang="zh-CN" altLang="en-US" sz="3600" kern="100" dirty="0">
                <a:latin typeface="等线" panose="02010600030101010101" pitchFamily="2" charset="-122"/>
                <a:ea typeface="等线" panose="02010600030101010101" pitchFamily="2" charset="-122"/>
                <a:cs typeface="Times New Roman" panose="02020603050405020304" pitchFamily="18" charset="0"/>
              </a:rPr>
              <a:t>一、</a:t>
            </a:r>
            <a:r>
              <a:rPr lang="zh-CN" altLang="zh-CN" sz="3600" kern="100" dirty="0">
                <a:effectLst/>
                <a:latin typeface="等线" panose="02010600030101010101" pitchFamily="2" charset="-122"/>
                <a:ea typeface="等线" panose="02010600030101010101" pitchFamily="2" charset="-122"/>
                <a:cs typeface="Times New Roman" panose="02020603050405020304" pitchFamily="18" charset="0"/>
              </a:rPr>
              <a:t>申报渠道</a:t>
            </a:r>
            <a:endParaRPr lang="zh-CN" altLang="en-US" sz="3600" dirty="0"/>
          </a:p>
        </p:txBody>
      </p:sp>
      <p:sp>
        <p:nvSpPr>
          <p:cNvPr id="3" name="内容占位符 2">
            <a:extLst>
              <a:ext uri="{FF2B5EF4-FFF2-40B4-BE49-F238E27FC236}">
                <a16:creationId xmlns:a16="http://schemas.microsoft.com/office/drawing/2014/main" id="{638D9318-BA18-4884-9FC7-9EDE83EF4CF5}"/>
              </a:ext>
            </a:extLst>
          </p:cNvPr>
          <p:cNvSpPr>
            <a:spLocks noGrp="1"/>
          </p:cNvSpPr>
          <p:nvPr>
            <p:ph idx="1"/>
          </p:nvPr>
        </p:nvSpPr>
        <p:spPr>
          <a:xfrm>
            <a:off x="356798" y="2697203"/>
            <a:ext cx="3630739" cy="1463593"/>
          </a:xfrm>
        </p:spPr>
        <p:txBody>
          <a:bodyPr>
            <a:noAutofit/>
          </a:bodyPr>
          <a:lstStyle/>
          <a:p>
            <a:r>
              <a:rPr lang="zh-CN" altLang="zh-CN" sz="2600" dirty="0">
                <a:effectLst/>
                <a:ea typeface="等线" panose="02010600030101010101" pitchFamily="2" charset="-122"/>
                <a:cs typeface="Times New Roman" panose="02020603050405020304" pitchFamily="18" charset="0"/>
              </a:rPr>
              <a:t>单位或个人渠道</a:t>
            </a:r>
            <a:endParaRPr lang="en-US" altLang="zh-CN" sz="2600" dirty="0">
              <a:effectLst/>
              <a:ea typeface="等线" panose="02010600030101010101" pitchFamily="2" charset="-122"/>
              <a:cs typeface="Times New Roman" panose="02020603050405020304" pitchFamily="18" charset="0"/>
            </a:endParaRPr>
          </a:p>
          <a:p>
            <a:r>
              <a:rPr lang="zh-CN" altLang="zh-CN" sz="2600" dirty="0">
                <a:effectLst/>
                <a:ea typeface="等线" panose="02010600030101010101" pitchFamily="2" charset="-122"/>
                <a:cs typeface="Times New Roman" panose="02020603050405020304" pitchFamily="18" charset="0"/>
              </a:rPr>
              <a:t>国家留学基金委与有关国际组织合作项目</a:t>
            </a:r>
            <a:endParaRPr lang="zh-CN" altLang="en-US" sz="2600" dirty="0"/>
          </a:p>
        </p:txBody>
      </p:sp>
      <p:pic>
        <p:nvPicPr>
          <p:cNvPr id="4" name="图片 3" descr="图片">
            <a:extLst>
              <a:ext uri="{FF2B5EF4-FFF2-40B4-BE49-F238E27FC236}">
                <a16:creationId xmlns:a16="http://schemas.microsoft.com/office/drawing/2014/main" id="{02300129-166B-47AE-B4BB-D86557BDDD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3619" y="0"/>
            <a:ext cx="7008381" cy="6784941"/>
          </a:xfrm>
          <a:prstGeom prst="rect">
            <a:avLst/>
          </a:prstGeom>
          <a:noFill/>
          <a:ln>
            <a:noFill/>
          </a:ln>
        </p:spPr>
      </p:pic>
    </p:spTree>
    <p:extLst>
      <p:ext uri="{BB962C8B-B14F-4D97-AF65-F5344CB8AC3E}">
        <p14:creationId xmlns:p14="http://schemas.microsoft.com/office/powerpoint/2010/main" val="207787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C723FD-E778-4BD3-8AA2-18283EEC9DE0}"/>
              </a:ext>
            </a:extLst>
          </p:cNvPr>
          <p:cNvSpPr>
            <a:spLocks noGrp="1"/>
          </p:cNvSpPr>
          <p:nvPr>
            <p:ph type="title"/>
          </p:nvPr>
        </p:nvSpPr>
        <p:spPr/>
        <p:txBody>
          <a:bodyPr/>
          <a:lstStyle/>
          <a:p>
            <a:r>
              <a:rPr lang="zh-CN" altLang="en-US" sz="4000" dirty="0">
                <a:effectLst/>
                <a:ea typeface="等线" panose="02010600030101010101" pitchFamily="2" charset="-122"/>
                <a:cs typeface="Times New Roman" panose="02020603050405020304" pitchFamily="18" charset="0"/>
              </a:rPr>
              <a:t>二、</a:t>
            </a:r>
            <a:r>
              <a:rPr lang="zh-CN" altLang="zh-CN" sz="4000" dirty="0">
                <a:effectLst/>
                <a:ea typeface="等线" panose="02010600030101010101" pitchFamily="2" charset="-122"/>
                <a:cs typeface="Times New Roman" panose="02020603050405020304" pitchFamily="18" charset="0"/>
              </a:rPr>
              <a:t>资助标准</a:t>
            </a:r>
            <a:endParaRPr lang="zh-CN" altLang="en-US" dirty="0"/>
          </a:p>
        </p:txBody>
      </p:sp>
      <p:sp>
        <p:nvSpPr>
          <p:cNvPr id="3" name="内容占位符 2">
            <a:extLst>
              <a:ext uri="{FF2B5EF4-FFF2-40B4-BE49-F238E27FC236}">
                <a16:creationId xmlns:a16="http://schemas.microsoft.com/office/drawing/2014/main" id="{7BFB0D3E-B9FF-4CA9-9132-21FEB5E745AD}"/>
              </a:ext>
            </a:extLst>
          </p:cNvPr>
          <p:cNvSpPr>
            <a:spLocks noGrp="1"/>
          </p:cNvSpPr>
          <p:nvPr>
            <p:ph idx="1"/>
          </p:nvPr>
        </p:nvSpPr>
        <p:spPr/>
        <p:txBody>
          <a:bodyPr>
            <a:normAutofit/>
          </a:bodyPr>
          <a:lstStyle/>
          <a:p>
            <a:r>
              <a:rPr lang="zh-CN" altLang="zh-CN" sz="2600" dirty="0">
                <a:effectLst/>
                <a:ea typeface="等线" panose="02010600030101010101" pitchFamily="2" charset="-122"/>
                <a:cs typeface="Times New Roman" panose="02020603050405020304" pitchFamily="18" charset="0"/>
              </a:rPr>
              <a:t>国家留学基金资助一次往返国际旅费、资助期限内的奖学金和艰苦地区补贴。通过与有关国际组织合作渠道和自行申请渠道录取的国际组织实习人员资助标准统一确定为</a:t>
            </a:r>
            <a:r>
              <a:rPr lang="en-US" altLang="zh-CN" sz="2600" dirty="0">
                <a:effectLst/>
                <a:ea typeface="等线" panose="02010600030101010101" pitchFamily="2" charset="-122"/>
                <a:cs typeface="Times New Roman" panose="02020603050405020304" pitchFamily="18" charset="0"/>
              </a:rPr>
              <a:t>1800</a:t>
            </a:r>
            <a:r>
              <a:rPr lang="zh-CN" altLang="zh-CN" sz="2600" dirty="0">
                <a:effectLst/>
                <a:ea typeface="等线" panose="02010600030101010101" pitchFamily="2" charset="-122"/>
                <a:cs typeface="Times New Roman" panose="02020603050405020304" pitchFamily="18" charset="0"/>
              </a:rPr>
              <a:t>欧元</a:t>
            </a:r>
            <a:r>
              <a:rPr lang="en-US" altLang="zh-CN" sz="2600" dirty="0">
                <a:effectLst/>
                <a:ea typeface="等线" panose="02010600030101010101" pitchFamily="2" charset="-122"/>
                <a:cs typeface="Times New Roman" panose="02020603050405020304" pitchFamily="18" charset="0"/>
              </a:rPr>
              <a:t>/</a:t>
            </a:r>
            <a:r>
              <a:rPr lang="zh-CN" altLang="zh-CN" sz="2600" dirty="0">
                <a:effectLst/>
                <a:ea typeface="等线" panose="02010600030101010101" pitchFamily="2" charset="-122"/>
                <a:cs typeface="Times New Roman" panose="02020603050405020304" pitchFamily="18" charset="0"/>
              </a:rPr>
              <a:t>人</a:t>
            </a:r>
            <a:r>
              <a:rPr lang="en-US" altLang="zh-CN" sz="2600" dirty="0">
                <a:effectLst/>
                <a:ea typeface="等线" panose="02010600030101010101" pitchFamily="2" charset="-122"/>
                <a:cs typeface="Times New Roman" panose="02020603050405020304" pitchFamily="18" charset="0"/>
              </a:rPr>
              <a:t>.</a:t>
            </a:r>
            <a:r>
              <a:rPr lang="zh-CN" altLang="zh-CN" sz="2600" dirty="0">
                <a:effectLst/>
                <a:ea typeface="等线" panose="02010600030101010101" pitchFamily="2" charset="-122"/>
                <a:cs typeface="Times New Roman" panose="02020603050405020304" pitchFamily="18" charset="0"/>
              </a:rPr>
              <a:t>月、</a:t>
            </a:r>
            <a:r>
              <a:rPr lang="en-US" altLang="zh-CN" sz="2600" dirty="0">
                <a:effectLst/>
                <a:ea typeface="等线" panose="02010600030101010101" pitchFamily="2" charset="-122"/>
                <a:cs typeface="Times New Roman" panose="02020603050405020304" pitchFamily="18" charset="0"/>
              </a:rPr>
              <a:t>2400</a:t>
            </a:r>
            <a:r>
              <a:rPr lang="zh-CN" altLang="zh-CN" sz="2600" dirty="0">
                <a:effectLst/>
                <a:ea typeface="等线" panose="02010600030101010101" pitchFamily="2" charset="-122"/>
                <a:cs typeface="Times New Roman" panose="02020603050405020304" pitchFamily="18" charset="0"/>
              </a:rPr>
              <a:t>美元</a:t>
            </a:r>
            <a:r>
              <a:rPr lang="en-US" altLang="zh-CN" sz="2600" dirty="0">
                <a:effectLst/>
                <a:ea typeface="等线" panose="02010600030101010101" pitchFamily="2" charset="-122"/>
                <a:cs typeface="Times New Roman" panose="02020603050405020304" pitchFamily="18" charset="0"/>
              </a:rPr>
              <a:t>/</a:t>
            </a:r>
            <a:r>
              <a:rPr lang="zh-CN" altLang="zh-CN" sz="2600" dirty="0">
                <a:effectLst/>
                <a:ea typeface="等线" panose="02010600030101010101" pitchFamily="2" charset="-122"/>
                <a:cs typeface="Times New Roman" panose="02020603050405020304" pitchFamily="18" charset="0"/>
              </a:rPr>
              <a:t>人</a:t>
            </a:r>
            <a:r>
              <a:rPr lang="en-US" altLang="zh-CN" sz="2600" dirty="0">
                <a:effectLst/>
                <a:ea typeface="等线" panose="02010600030101010101" pitchFamily="2" charset="-122"/>
                <a:cs typeface="Times New Roman" panose="02020603050405020304" pitchFamily="18" charset="0"/>
              </a:rPr>
              <a:t>.</a:t>
            </a:r>
            <a:r>
              <a:rPr lang="zh-CN" altLang="zh-CN" sz="2600" dirty="0">
                <a:effectLst/>
                <a:ea typeface="等线" panose="02010600030101010101" pitchFamily="2" charset="-122"/>
                <a:cs typeface="Times New Roman" panose="02020603050405020304" pitchFamily="18" charset="0"/>
              </a:rPr>
              <a:t>月或</a:t>
            </a:r>
            <a:r>
              <a:rPr lang="en-US" altLang="zh-CN" sz="2600" dirty="0">
                <a:effectLst/>
                <a:ea typeface="等线" panose="02010600030101010101" pitchFamily="2" charset="-122"/>
                <a:cs typeface="Times New Roman" panose="02020603050405020304" pitchFamily="18" charset="0"/>
              </a:rPr>
              <a:t>2500</a:t>
            </a:r>
            <a:r>
              <a:rPr lang="zh-CN" altLang="zh-CN" sz="2600" dirty="0">
                <a:effectLst/>
                <a:ea typeface="等线" panose="02010600030101010101" pitchFamily="2" charset="-122"/>
                <a:cs typeface="Times New Roman" panose="02020603050405020304" pitchFamily="18" charset="0"/>
              </a:rPr>
              <a:t>瑞士法朗</a:t>
            </a:r>
            <a:r>
              <a:rPr lang="en-US" altLang="zh-CN" sz="2600" dirty="0">
                <a:effectLst/>
                <a:ea typeface="等线" panose="02010600030101010101" pitchFamily="2" charset="-122"/>
                <a:cs typeface="Times New Roman" panose="02020603050405020304" pitchFamily="18" charset="0"/>
              </a:rPr>
              <a:t>/</a:t>
            </a:r>
            <a:r>
              <a:rPr lang="zh-CN" altLang="zh-CN" sz="2600" dirty="0">
                <a:effectLst/>
                <a:ea typeface="等线" panose="02010600030101010101" pitchFamily="2" charset="-122"/>
                <a:cs typeface="Times New Roman" panose="02020603050405020304" pitchFamily="18" charset="0"/>
              </a:rPr>
              <a:t>人</a:t>
            </a:r>
            <a:r>
              <a:rPr lang="en-US" altLang="zh-CN" sz="2600" dirty="0">
                <a:effectLst/>
                <a:ea typeface="等线" panose="02010600030101010101" pitchFamily="2" charset="-122"/>
                <a:cs typeface="Times New Roman" panose="02020603050405020304" pitchFamily="18" charset="0"/>
              </a:rPr>
              <a:t>.</a:t>
            </a:r>
            <a:r>
              <a:rPr lang="zh-CN" altLang="zh-CN" sz="2600" dirty="0">
                <a:effectLst/>
                <a:ea typeface="等线" panose="02010600030101010101" pitchFamily="2" charset="-122"/>
                <a:cs typeface="Times New Roman" panose="02020603050405020304" pitchFamily="18" charset="0"/>
              </a:rPr>
              <a:t>月。</a:t>
            </a:r>
            <a:endParaRPr lang="en-US" altLang="zh-CN" sz="2600" dirty="0">
              <a:ea typeface="等线" panose="02010600030101010101" pitchFamily="2" charset="-122"/>
              <a:cs typeface="Times New Roman" panose="02020603050405020304" pitchFamily="18" charset="0"/>
            </a:endParaRPr>
          </a:p>
          <a:p>
            <a:r>
              <a:rPr lang="zh-CN" altLang="zh-CN" sz="2600" dirty="0">
                <a:effectLst/>
                <a:ea typeface="等线" panose="02010600030101010101" pitchFamily="2" charset="-122"/>
                <a:cs typeface="Times New Roman" panose="02020603050405020304" pitchFamily="18" charset="0"/>
              </a:rPr>
              <a:t>以国际组织实习人员目的国发放币种确定应享受的资助标准。如实习目的国发放币种为其他币种，按美元标准发放。赴艰苦地区的国际组织实习人员相应提供艰苦地区补贴，具体根据《国家公派留学人员艰苦地区补贴标准》执行。</a:t>
            </a:r>
            <a:endParaRPr lang="zh-CN" altLang="en-US" sz="2600" dirty="0"/>
          </a:p>
        </p:txBody>
      </p:sp>
    </p:spTree>
    <p:extLst>
      <p:ext uri="{BB962C8B-B14F-4D97-AF65-F5344CB8AC3E}">
        <p14:creationId xmlns:p14="http://schemas.microsoft.com/office/powerpoint/2010/main" val="349142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C723FD-E778-4BD3-8AA2-18283EEC9DE0}"/>
              </a:ext>
            </a:extLst>
          </p:cNvPr>
          <p:cNvSpPr>
            <a:spLocks noGrp="1"/>
          </p:cNvSpPr>
          <p:nvPr>
            <p:ph type="title"/>
          </p:nvPr>
        </p:nvSpPr>
        <p:spPr/>
        <p:txBody>
          <a:bodyPr/>
          <a:lstStyle/>
          <a:p>
            <a:r>
              <a:rPr lang="zh-CN" altLang="en-US" dirty="0">
                <a:ea typeface="等线" panose="02010600030101010101" pitchFamily="2" charset="-122"/>
                <a:cs typeface="Times New Roman" panose="02020603050405020304" pitchFamily="18" charset="0"/>
              </a:rPr>
              <a:t>三</a:t>
            </a:r>
            <a:r>
              <a:rPr lang="zh-CN" altLang="en-US" sz="4000" dirty="0">
                <a:effectLst/>
                <a:ea typeface="等线" panose="02010600030101010101" pitchFamily="2" charset="-122"/>
                <a:cs typeface="Times New Roman" panose="02020603050405020304" pitchFamily="18" charset="0"/>
              </a:rPr>
              <a:t>、</a:t>
            </a:r>
            <a:r>
              <a:rPr lang="zh-CN" altLang="en-US" dirty="0">
                <a:ea typeface="等线" panose="02010600030101010101" pitchFamily="2" charset="-122"/>
                <a:cs typeface="Times New Roman" panose="02020603050405020304" pitchFamily="18" charset="0"/>
              </a:rPr>
              <a:t>申请条件</a:t>
            </a:r>
            <a:endParaRPr lang="zh-CN" altLang="en-US" dirty="0"/>
          </a:p>
        </p:txBody>
      </p:sp>
      <p:sp>
        <p:nvSpPr>
          <p:cNvPr id="3" name="内容占位符 2">
            <a:extLst>
              <a:ext uri="{FF2B5EF4-FFF2-40B4-BE49-F238E27FC236}">
                <a16:creationId xmlns:a16="http://schemas.microsoft.com/office/drawing/2014/main" id="{7BFB0D3E-B9FF-4CA9-9132-21FEB5E745AD}"/>
              </a:ext>
            </a:extLst>
          </p:cNvPr>
          <p:cNvSpPr>
            <a:spLocks noGrp="1"/>
          </p:cNvSpPr>
          <p:nvPr>
            <p:ph idx="1"/>
          </p:nvPr>
        </p:nvSpPr>
        <p:spPr>
          <a:xfrm>
            <a:off x="836136" y="1989055"/>
            <a:ext cx="10554574" cy="4722829"/>
          </a:xfrm>
        </p:spPr>
        <p:txBody>
          <a:bodyPr>
            <a:normAutofit/>
          </a:bodyPr>
          <a:lstStyle/>
          <a:p>
            <a:pPr marL="0" indent="0" algn="just">
              <a:buNone/>
            </a:pP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符合《国家留学基金资助出国留学人员选派简章》规定的申请条件，同时满足以下要求：</a:t>
            </a:r>
          </a:p>
          <a:p>
            <a:pPr algn="just"/>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申请时年龄满</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18</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周岁，</a:t>
            </a:r>
            <a:r>
              <a:rPr lang="zh-CN" altLang="zh-CN" sz="1800" b="1" kern="100" dirty="0">
                <a:effectLst/>
                <a:latin typeface="等线" panose="02010600030101010101" pitchFamily="2" charset="-122"/>
                <a:ea typeface="等线" panose="02010600030101010101" pitchFamily="2" charset="-122"/>
                <a:cs typeface="Times New Roman" panose="02020603050405020304" pitchFamily="18" charset="0"/>
              </a:rPr>
              <a:t>不超过</a:t>
            </a:r>
            <a:r>
              <a:rPr lang="en-US" altLang="zh-CN" sz="1800" b="1" kern="100" dirty="0">
                <a:effectLst/>
                <a:latin typeface="等线" panose="02010600030101010101" pitchFamily="2" charset="-122"/>
                <a:ea typeface="等线" panose="02010600030101010101" pitchFamily="2" charset="-122"/>
                <a:cs typeface="Times New Roman" panose="02020603050405020304" pitchFamily="18" charset="0"/>
              </a:rPr>
              <a:t>32</a:t>
            </a:r>
            <a:r>
              <a:rPr lang="zh-CN" altLang="zh-CN" sz="1800" b="1" kern="100" dirty="0">
                <a:effectLst/>
                <a:latin typeface="等线" panose="02010600030101010101" pitchFamily="2" charset="-122"/>
                <a:ea typeface="等线" panose="02010600030101010101" pitchFamily="2" charset="-122"/>
                <a:cs typeface="Times New Roman" panose="02020603050405020304" pitchFamily="18" charset="0"/>
              </a:rPr>
              <a:t>周岁（特殊岗位要求除外）</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a:t>
            </a:r>
          </a:p>
          <a:p>
            <a:pPr algn="just"/>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具有强烈事业心、责任感、献身精神。</a:t>
            </a:r>
          </a:p>
          <a:p>
            <a:pPr algn="just"/>
            <a:r>
              <a:rPr lang="en-US" altLang="zh-CN" sz="18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rPr>
              <a:t>3.</a:t>
            </a:r>
            <a:r>
              <a:rPr lang="zh-CN" altLang="zh-CN" sz="1800" b="1"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rPr>
              <a:t>国内、国外本科及以上在校生或学士及以上学位获得者（含在资助期内的国家公派出国留学人员、国内在职人员</a:t>
            </a:r>
            <a:r>
              <a:rPr lang="zh-CN" altLang="zh-CN" sz="18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rPr>
              <a:t>）。</a:t>
            </a:r>
          </a:p>
          <a:p>
            <a:pPr algn="just"/>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4.</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具有较强的综合素质、国际视野和多元文化意识，熟悉国际合作规范。</a:t>
            </a:r>
          </a:p>
          <a:p>
            <a:pPr algn="just"/>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5.</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能够适应国际工作环境，具备良好的人际沟通能力。</a:t>
            </a:r>
          </a:p>
          <a:p>
            <a:pPr algn="just"/>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6.</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具备熟练运用办公软件的能力。</a:t>
            </a:r>
          </a:p>
          <a:p>
            <a:pPr algn="just"/>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7.</a:t>
            </a:r>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外语水平良好，精通英语或掌握国际组织使用的其他语言，</a:t>
            </a:r>
            <a:r>
              <a:rPr lang="zh-CN" altLang="zh-CN" sz="1800" b="1"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rPr>
              <a:t>达到相应国际组织的语言要求。具体参照国家公派出国留学外语合格条件</a:t>
            </a:r>
            <a:r>
              <a:rPr lang="zh-CN" altLang="zh-CN" sz="18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17377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F16E41-A3F7-46AC-8FC3-7D378D70329B}"/>
              </a:ext>
            </a:extLst>
          </p:cNvPr>
          <p:cNvSpPr>
            <a:spLocks noGrp="1"/>
          </p:cNvSpPr>
          <p:nvPr>
            <p:ph type="title"/>
          </p:nvPr>
        </p:nvSpPr>
        <p:spPr>
          <a:xfrm>
            <a:off x="441640" y="748846"/>
            <a:ext cx="11382000" cy="429505"/>
          </a:xfrm>
        </p:spPr>
        <p:txBody>
          <a:bodyPr/>
          <a:lstStyle/>
          <a:p>
            <a:r>
              <a:rPr lang="zh-CN" altLang="en-US" dirty="0"/>
              <a:t>四、申请流程（单位或个人自行联系渠道）</a:t>
            </a:r>
          </a:p>
        </p:txBody>
      </p:sp>
      <p:sp>
        <p:nvSpPr>
          <p:cNvPr id="3" name="内容占位符 2">
            <a:extLst>
              <a:ext uri="{FF2B5EF4-FFF2-40B4-BE49-F238E27FC236}">
                <a16:creationId xmlns:a16="http://schemas.microsoft.com/office/drawing/2014/main" id="{9D7274AE-0016-42E3-9455-6A97A0B15CC8}"/>
              </a:ext>
            </a:extLst>
          </p:cNvPr>
          <p:cNvSpPr>
            <a:spLocks noGrp="1"/>
          </p:cNvSpPr>
          <p:nvPr>
            <p:ph idx="1"/>
          </p:nvPr>
        </p:nvSpPr>
        <p:spPr>
          <a:xfrm>
            <a:off x="177690" y="2615591"/>
            <a:ext cx="4234054" cy="3636511"/>
          </a:xfrm>
        </p:spPr>
        <p:txBody>
          <a:bodyPr>
            <a:noAutofit/>
          </a:bodyPr>
          <a:lstStyle/>
          <a:p>
            <a:pPr marL="0" indent="0">
              <a:buNone/>
            </a:pPr>
            <a:r>
              <a:rPr lang="zh-CN" altLang="en-US" b="1" dirty="0">
                <a:solidFill>
                  <a:srgbClr val="FFFF00"/>
                </a:solidFill>
              </a:rPr>
              <a:t>一、准备阶段</a:t>
            </a:r>
          </a:p>
          <a:p>
            <a:pPr marL="0" indent="0">
              <a:buNone/>
            </a:pPr>
            <a:r>
              <a:rPr lang="en-US" altLang="zh-CN" dirty="0"/>
              <a:t>1. </a:t>
            </a:r>
            <a:r>
              <a:rPr lang="zh-CN" altLang="en-US" dirty="0"/>
              <a:t>申请人查看选派办法，确定是否有资格申请。</a:t>
            </a:r>
          </a:p>
          <a:p>
            <a:pPr marL="0" indent="0">
              <a:buNone/>
            </a:pPr>
            <a:r>
              <a:rPr lang="en-US" altLang="zh-CN" dirty="0"/>
              <a:t>2. </a:t>
            </a:r>
            <a:r>
              <a:rPr lang="zh-CN" altLang="en-US" dirty="0"/>
              <a:t>申请人自行或通过所在单位对外联系，取得外方实习录用函，并按应提交的申请材料及说明准备申请材料。</a:t>
            </a:r>
          </a:p>
          <a:p>
            <a:pPr marL="0" indent="0">
              <a:buNone/>
            </a:pPr>
            <a:r>
              <a:rPr lang="zh-CN" altLang="en-US" b="1" dirty="0">
                <a:solidFill>
                  <a:srgbClr val="FFFF00"/>
                </a:solidFill>
              </a:rPr>
              <a:t>二、申报阶段</a:t>
            </a:r>
          </a:p>
          <a:p>
            <a:pPr marL="0" indent="0">
              <a:buNone/>
            </a:pPr>
            <a:r>
              <a:rPr lang="en-US" altLang="zh-CN" dirty="0"/>
              <a:t>1. </a:t>
            </a:r>
            <a:r>
              <a:rPr lang="zh-CN" altLang="en-US" dirty="0"/>
              <a:t>申请人获得实习录用函后即可进行网上报名；推选单位审核材料并出具推荐意见；申请材料统一提交至相关受理单位。</a:t>
            </a:r>
          </a:p>
          <a:p>
            <a:pPr marL="0" indent="0">
              <a:buNone/>
            </a:pPr>
            <a:r>
              <a:rPr lang="en-US" altLang="zh-CN" dirty="0"/>
              <a:t>2. </a:t>
            </a:r>
            <a:r>
              <a:rPr lang="zh-CN" altLang="en-US" dirty="0"/>
              <a:t>受理单位向国家留学基金委提交书面公函及推荐人员名单，同时通过信息平台提交申请人的电子材料。</a:t>
            </a:r>
          </a:p>
        </p:txBody>
      </p:sp>
      <p:sp>
        <p:nvSpPr>
          <p:cNvPr id="5" name="文本框 4">
            <a:extLst>
              <a:ext uri="{FF2B5EF4-FFF2-40B4-BE49-F238E27FC236}">
                <a16:creationId xmlns:a16="http://schemas.microsoft.com/office/drawing/2014/main" id="{19D53DB6-B45D-4A96-B0D6-9A3C1790A8DA}"/>
              </a:ext>
            </a:extLst>
          </p:cNvPr>
          <p:cNvSpPr txBox="1"/>
          <p:nvPr/>
        </p:nvSpPr>
        <p:spPr>
          <a:xfrm>
            <a:off x="5095037" y="2023345"/>
            <a:ext cx="5199033" cy="4801314"/>
          </a:xfrm>
          <a:prstGeom prst="rect">
            <a:avLst/>
          </a:prstGeom>
          <a:noFill/>
        </p:spPr>
        <p:txBody>
          <a:bodyPr wrap="square">
            <a:spAutoFit/>
          </a:bodyPr>
          <a:lstStyle/>
          <a:p>
            <a:pPr marL="0" indent="0">
              <a:buNone/>
            </a:pPr>
            <a:r>
              <a:rPr lang="zh-CN" altLang="en-US" b="1" dirty="0">
                <a:solidFill>
                  <a:srgbClr val="FFFF00"/>
                </a:solidFill>
              </a:rPr>
              <a:t>三、评审录取</a:t>
            </a:r>
          </a:p>
          <a:p>
            <a:r>
              <a:rPr lang="en-US" altLang="zh-CN" dirty="0"/>
              <a:t>1. </a:t>
            </a:r>
            <a:r>
              <a:rPr lang="zh-CN" altLang="en-US" dirty="0"/>
              <a:t>国家留学基金委组织专家对申请材料进行评审，公布录取名单。</a:t>
            </a:r>
          </a:p>
          <a:p>
            <a:r>
              <a:rPr lang="en-US" altLang="zh-CN" dirty="0"/>
              <a:t>2. </a:t>
            </a:r>
            <a:r>
              <a:rPr lang="zh-CN" altLang="en-US" dirty="0"/>
              <a:t>申请人登陆系统查看录取结果，下载打印录取文件。</a:t>
            </a:r>
          </a:p>
          <a:p>
            <a:endParaRPr lang="en-US" altLang="zh-CN" sz="1800" b="1" dirty="0">
              <a:solidFill>
                <a:srgbClr val="FFFF00"/>
              </a:solidFill>
            </a:endParaRPr>
          </a:p>
          <a:p>
            <a:r>
              <a:rPr lang="zh-CN" altLang="en-US" sz="1800" b="1" dirty="0">
                <a:solidFill>
                  <a:srgbClr val="FFFF00"/>
                </a:solidFill>
              </a:rPr>
              <a:t>四、派出</a:t>
            </a:r>
          </a:p>
          <a:p>
            <a:r>
              <a:rPr lang="en-US" altLang="zh-CN" sz="1800" dirty="0"/>
              <a:t>1. </a:t>
            </a:r>
            <a:r>
              <a:rPr lang="zh-CN" altLang="en-US" sz="1800" dirty="0"/>
              <a:t>办理派出手续：</a:t>
            </a:r>
          </a:p>
          <a:p>
            <a:r>
              <a:rPr lang="en-US" altLang="zh-CN" sz="1800" dirty="0"/>
              <a:t>(1)</a:t>
            </a:r>
            <a:r>
              <a:rPr lang="zh-CN" altLang="en-US" sz="1800" dirty="0"/>
              <a:t>登录国家公派留学管理信息平台</a:t>
            </a:r>
          </a:p>
          <a:p>
            <a:r>
              <a:rPr lang="zh-CN" altLang="en-US" sz="1800" dirty="0"/>
              <a:t>（</a:t>
            </a:r>
            <a:r>
              <a:rPr lang="en-US" altLang="zh-CN" sz="1800" dirty="0"/>
              <a:t>http://apply.csc.edu.cn</a:t>
            </a:r>
            <a:r>
              <a:rPr lang="zh-CN" altLang="en-US" sz="1800" dirty="0"/>
              <a:t>）查阅是否需要办理</a:t>
            </a:r>
            <a:r>
              <a:rPr lang="en-US" altLang="zh-CN" sz="1800" dirty="0"/>
              <a:t>《</a:t>
            </a:r>
            <a:r>
              <a:rPr lang="zh-CN" altLang="en-US" sz="1800" dirty="0"/>
              <a:t>同意办理派出手续的函</a:t>
            </a:r>
            <a:r>
              <a:rPr lang="en-US" altLang="zh-CN" sz="1800" dirty="0"/>
              <a:t>》</a:t>
            </a:r>
            <a:r>
              <a:rPr lang="zh-CN" altLang="en-US" sz="1800" dirty="0"/>
              <a:t>及办理方式。</a:t>
            </a:r>
          </a:p>
          <a:p>
            <a:r>
              <a:rPr lang="en-US" altLang="zh-CN" sz="1800" dirty="0"/>
              <a:t>(2)</a:t>
            </a:r>
            <a:r>
              <a:rPr lang="zh-CN" altLang="en-US" sz="1800" dirty="0"/>
              <a:t>签署</a:t>
            </a:r>
            <a:r>
              <a:rPr lang="en-US" altLang="zh-CN" sz="1800" dirty="0"/>
              <a:t>《</a:t>
            </a:r>
            <a:r>
              <a:rPr lang="zh-CN" altLang="en-US" sz="1800" dirty="0"/>
              <a:t>国家公派出国留学协议书</a:t>
            </a:r>
            <a:r>
              <a:rPr lang="en-US" altLang="zh-CN" sz="1800" dirty="0"/>
              <a:t>》</a:t>
            </a:r>
            <a:r>
              <a:rPr lang="zh-CN" altLang="en-US" sz="1800" dirty="0"/>
              <a:t>等。</a:t>
            </a:r>
          </a:p>
          <a:p>
            <a:r>
              <a:rPr lang="en-US" altLang="zh-CN" sz="1800" dirty="0"/>
              <a:t>(3)</a:t>
            </a:r>
            <a:r>
              <a:rPr lang="zh-CN" altLang="en-US" sz="1800" dirty="0"/>
              <a:t>联系相关留学服务机构办理签证、预订机票等派出手续。</a:t>
            </a:r>
            <a:endParaRPr lang="zh-CN" altLang="en-US" dirty="0"/>
          </a:p>
          <a:p>
            <a:r>
              <a:rPr lang="en-US" altLang="zh-CN" dirty="0"/>
              <a:t>2. </a:t>
            </a:r>
            <a:r>
              <a:rPr lang="zh-CN" altLang="en-US" dirty="0"/>
              <a:t>国外报到：留学人员自抵达留学所在国后</a:t>
            </a:r>
            <a:r>
              <a:rPr lang="en-US" altLang="zh-CN" dirty="0"/>
              <a:t>10</a:t>
            </a:r>
            <a:r>
              <a:rPr lang="zh-CN" altLang="en-US" dirty="0"/>
              <a:t>日内按要求向中国驻实习所在国使（领）馆办理报到手续</a:t>
            </a:r>
          </a:p>
        </p:txBody>
      </p:sp>
      <p:pic>
        <p:nvPicPr>
          <p:cNvPr id="7" name="图片 6">
            <a:extLst>
              <a:ext uri="{FF2B5EF4-FFF2-40B4-BE49-F238E27FC236}">
                <a16:creationId xmlns:a16="http://schemas.microsoft.com/office/drawing/2014/main" id="{79DA93E8-307B-4B96-9506-0182179867E2}"/>
              </a:ext>
            </a:extLst>
          </p:cNvPr>
          <p:cNvPicPr>
            <a:picLocks noChangeAspect="1"/>
          </p:cNvPicPr>
          <p:nvPr/>
        </p:nvPicPr>
        <p:blipFill>
          <a:blip r:embed="rId2"/>
          <a:stretch>
            <a:fillRect/>
          </a:stretch>
        </p:blipFill>
        <p:spPr>
          <a:xfrm>
            <a:off x="10440604" y="4275056"/>
            <a:ext cx="1457325" cy="1400175"/>
          </a:xfrm>
          <a:prstGeom prst="rect">
            <a:avLst/>
          </a:prstGeom>
        </p:spPr>
      </p:pic>
      <p:sp>
        <p:nvSpPr>
          <p:cNvPr id="9" name="文本框 8">
            <a:extLst>
              <a:ext uri="{FF2B5EF4-FFF2-40B4-BE49-F238E27FC236}">
                <a16:creationId xmlns:a16="http://schemas.microsoft.com/office/drawing/2014/main" id="{762C990B-2DB9-4384-81F9-AD5621129232}"/>
              </a:ext>
            </a:extLst>
          </p:cNvPr>
          <p:cNvSpPr txBox="1"/>
          <p:nvPr/>
        </p:nvSpPr>
        <p:spPr>
          <a:xfrm>
            <a:off x="10146534" y="3174077"/>
            <a:ext cx="2045466" cy="923330"/>
          </a:xfrm>
          <a:prstGeom prst="rect">
            <a:avLst/>
          </a:prstGeom>
          <a:noFill/>
        </p:spPr>
        <p:txBody>
          <a:bodyPr wrap="square">
            <a:spAutoFit/>
          </a:bodyPr>
          <a:lstStyle/>
          <a:p>
            <a:r>
              <a:rPr lang="zh-CN" altLang="en-US" b="0" i="0" dirty="0">
                <a:solidFill>
                  <a:srgbClr val="FFFF00"/>
                </a:solidFill>
                <a:effectLst/>
                <a:latin typeface="-apple-system"/>
              </a:rPr>
              <a:t>扫描下方二维码，查看相应的申请材料及说明↓↓↓</a:t>
            </a:r>
            <a:endParaRPr lang="zh-CN" altLang="en-US" dirty="0">
              <a:solidFill>
                <a:srgbClr val="FFFF00"/>
              </a:solidFill>
            </a:endParaRPr>
          </a:p>
        </p:txBody>
      </p:sp>
    </p:spTree>
    <p:extLst>
      <p:ext uri="{BB962C8B-B14F-4D97-AF65-F5344CB8AC3E}">
        <p14:creationId xmlns:p14="http://schemas.microsoft.com/office/powerpoint/2010/main" val="159420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F16E41-A3F7-46AC-8FC3-7D378D70329B}"/>
              </a:ext>
            </a:extLst>
          </p:cNvPr>
          <p:cNvSpPr>
            <a:spLocks noGrp="1"/>
          </p:cNvSpPr>
          <p:nvPr>
            <p:ph type="title"/>
          </p:nvPr>
        </p:nvSpPr>
        <p:spPr>
          <a:xfrm>
            <a:off x="515929" y="1018474"/>
            <a:ext cx="11382000" cy="429505"/>
          </a:xfrm>
        </p:spPr>
        <p:txBody>
          <a:bodyPr/>
          <a:lstStyle/>
          <a:p>
            <a:r>
              <a:rPr lang="zh-CN" altLang="en-US" dirty="0"/>
              <a:t>四、申请流程（国家留学基金委与有关国际组织合作项目）</a:t>
            </a:r>
          </a:p>
        </p:txBody>
      </p:sp>
      <p:sp>
        <p:nvSpPr>
          <p:cNvPr id="3" name="内容占位符 2">
            <a:extLst>
              <a:ext uri="{FF2B5EF4-FFF2-40B4-BE49-F238E27FC236}">
                <a16:creationId xmlns:a16="http://schemas.microsoft.com/office/drawing/2014/main" id="{9D7274AE-0016-42E3-9455-6A97A0B15CC8}"/>
              </a:ext>
            </a:extLst>
          </p:cNvPr>
          <p:cNvSpPr>
            <a:spLocks noGrp="1"/>
          </p:cNvSpPr>
          <p:nvPr>
            <p:ph idx="1"/>
          </p:nvPr>
        </p:nvSpPr>
        <p:spPr>
          <a:xfrm>
            <a:off x="180417" y="2456800"/>
            <a:ext cx="6033380" cy="3636511"/>
          </a:xfrm>
        </p:spPr>
        <p:txBody>
          <a:bodyPr>
            <a:noAutofit/>
          </a:bodyPr>
          <a:lstStyle/>
          <a:p>
            <a:pPr marL="0" indent="0" algn="just">
              <a:buNone/>
            </a:pPr>
            <a:r>
              <a:rPr lang="zh-CN" altLang="en-US" b="1" i="0" dirty="0">
                <a:solidFill>
                  <a:srgbClr val="FFFF00"/>
                </a:solidFill>
                <a:effectLst/>
                <a:latin typeface="-apple-system"/>
              </a:rPr>
              <a:t>一、准备阶段</a:t>
            </a:r>
            <a:endParaRPr lang="zh-CN" altLang="en-US" b="0" i="0" dirty="0">
              <a:solidFill>
                <a:srgbClr val="FFFF00"/>
              </a:solidFill>
              <a:effectLst/>
              <a:latin typeface="-apple-system"/>
            </a:endParaRPr>
          </a:p>
          <a:p>
            <a:pPr marL="0" indent="0" algn="just">
              <a:buNone/>
            </a:pPr>
            <a:r>
              <a:rPr lang="en-US" altLang="zh-CN" b="0" i="0" dirty="0">
                <a:effectLst/>
                <a:latin typeface="-apple-system"/>
              </a:rPr>
              <a:t>1. </a:t>
            </a:r>
            <a:r>
              <a:rPr lang="zh-CN" altLang="en-US" b="0" i="0" dirty="0">
                <a:effectLst/>
                <a:latin typeface="-apple-system"/>
              </a:rPr>
              <a:t>申请人员查看合作项目的选派办法，确定是否有资格申请。</a:t>
            </a:r>
          </a:p>
          <a:p>
            <a:pPr marL="0" indent="0" algn="just">
              <a:buNone/>
            </a:pPr>
            <a:r>
              <a:rPr lang="en-US" altLang="zh-CN" b="0" i="0" dirty="0">
                <a:effectLst/>
                <a:latin typeface="-apple-system"/>
              </a:rPr>
              <a:t>2. </a:t>
            </a:r>
            <a:r>
              <a:rPr lang="zh-CN" altLang="en-US" b="0" i="0" dirty="0">
                <a:effectLst/>
                <a:latin typeface="-apple-system"/>
              </a:rPr>
              <a:t>申请人确定意向岗位，准备申请材料，向所在单位提出申请。</a:t>
            </a:r>
          </a:p>
          <a:p>
            <a:pPr marL="0" indent="0" algn="just">
              <a:buNone/>
            </a:pPr>
            <a:r>
              <a:rPr lang="zh-CN" altLang="en-US" b="1" i="0" dirty="0">
                <a:effectLst/>
                <a:latin typeface="-apple-system"/>
              </a:rPr>
              <a:t>二、申报阶段</a:t>
            </a:r>
            <a:endParaRPr lang="zh-CN" altLang="en-US" b="0" i="0" dirty="0">
              <a:effectLst/>
              <a:latin typeface="-apple-system"/>
            </a:endParaRPr>
          </a:p>
          <a:p>
            <a:pPr marL="0" indent="0" algn="just">
              <a:buNone/>
            </a:pPr>
            <a:r>
              <a:rPr lang="en-US" altLang="zh-CN" b="0" i="0" dirty="0">
                <a:effectLst/>
                <a:latin typeface="-apple-system"/>
              </a:rPr>
              <a:t>1. </a:t>
            </a:r>
            <a:r>
              <a:rPr lang="zh-CN" altLang="en-US" b="0" i="0" dirty="0">
                <a:effectLst/>
                <a:latin typeface="-apple-system"/>
              </a:rPr>
              <a:t>经所在单位同意后，申请人登录国家公派留学管理信息平台（</a:t>
            </a:r>
            <a:r>
              <a:rPr lang="en-US" altLang="zh-CN" b="1" i="0" dirty="0">
                <a:effectLst/>
                <a:latin typeface="-apple-system"/>
              </a:rPr>
              <a:t>http://apply.csc.edu.cn</a:t>
            </a:r>
            <a:r>
              <a:rPr lang="zh-CN" altLang="en-US" b="0" i="0" dirty="0">
                <a:effectLst/>
                <a:latin typeface="-apple-system"/>
              </a:rPr>
              <a:t>）进行网上报名。</a:t>
            </a:r>
          </a:p>
          <a:p>
            <a:pPr marL="0" indent="0" algn="just">
              <a:buNone/>
            </a:pPr>
            <a:r>
              <a:rPr lang="en-US" altLang="zh-CN" b="0" i="0" dirty="0">
                <a:effectLst/>
                <a:latin typeface="-apple-system"/>
              </a:rPr>
              <a:t>2. </a:t>
            </a:r>
            <a:r>
              <a:rPr lang="zh-CN" altLang="en-US" b="0" i="0" dirty="0">
                <a:effectLst/>
                <a:latin typeface="-apple-system"/>
              </a:rPr>
              <a:t>申请人按国家留学基金委与有关国际组织合作项目要求填写申请表、上传申请材料，并按时提交至相应受理单位。</a:t>
            </a:r>
          </a:p>
          <a:p>
            <a:pPr marL="0" indent="0" algn="just">
              <a:buNone/>
            </a:pPr>
            <a:r>
              <a:rPr lang="en-US" altLang="zh-CN" b="0" i="0" dirty="0">
                <a:effectLst/>
                <a:latin typeface="-apple-system"/>
              </a:rPr>
              <a:t>3. </a:t>
            </a:r>
            <a:r>
              <a:rPr lang="zh-CN" altLang="en-US" b="0" i="0" dirty="0">
                <a:effectLst/>
                <a:latin typeface="-apple-system"/>
              </a:rPr>
              <a:t>受理单位审核后统一向国家留学基金委提交申请材料。</a:t>
            </a:r>
            <a:endParaRPr lang="en-US" altLang="zh-CN" b="0" i="0" dirty="0">
              <a:effectLst/>
              <a:latin typeface="-apple-system"/>
            </a:endParaRPr>
          </a:p>
          <a:p>
            <a:pPr marL="0" indent="0" algn="just">
              <a:buNone/>
            </a:pPr>
            <a:r>
              <a:rPr lang="en-US" altLang="zh-CN" dirty="0">
                <a:latin typeface="-apple-system"/>
              </a:rPr>
              <a:t>4. </a:t>
            </a:r>
            <a:r>
              <a:rPr lang="zh-CN" altLang="en-US" b="0" i="0" dirty="0">
                <a:effectLst/>
                <a:latin typeface="-apple-system"/>
              </a:rPr>
              <a:t>受理单位按有关国际组织合作项目选派办法要求组织报名推荐。</a:t>
            </a:r>
          </a:p>
        </p:txBody>
      </p:sp>
      <p:sp>
        <p:nvSpPr>
          <p:cNvPr id="5" name="文本框 4">
            <a:extLst>
              <a:ext uri="{FF2B5EF4-FFF2-40B4-BE49-F238E27FC236}">
                <a16:creationId xmlns:a16="http://schemas.microsoft.com/office/drawing/2014/main" id="{19D53DB6-B45D-4A96-B0D6-9A3C1790A8DA}"/>
              </a:ext>
            </a:extLst>
          </p:cNvPr>
          <p:cNvSpPr txBox="1"/>
          <p:nvPr/>
        </p:nvSpPr>
        <p:spPr>
          <a:xfrm>
            <a:off x="6504495" y="2023345"/>
            <a:ext cx="3789575" cy="4801314"/>
          </a:xfrm>
          <a:prstGeom prst="rect">
            <a:avLst/>
          </a:prstGeom>
          <a:noFill/>
        </p:spPr>
        <p:txBody>
          <a:bodyPr wrap="square">
            <a:spAutoFit/>
          </a:bodyPr>
          <a:lstStyle/>
          <a:p>
            <a:pPr algn="just"/>
            <a:r>
              <a:rPr lang="zh-CN" altLang="en-US" b="1" i="0" dirty="0">
                <a:solidFill>
                  <a:srgbClr val="FFFF00"/>
                </a:solidFill>
                <a:effectLst/>
                <a:latin typeface="-apple-system"/>
              </a:rPr>
              <a:t>三、</a:t>
            </a:r>
            <a:r>
              <a:rPr lang="en-US" altLang="zh-CN" b="1" i="0" dirty="0">
                <a:solidFill>
                  <a:srgbClr val="FFFF00"/>
                </a:solidFill>
                <a:effectLst/>
                <a:latin typeface="-apple-system"/>
              </a:rPr>
              <a:t>CSC</a:t>
            </a:r>
            <a:r>
              <a:rPr lang="zh-CN" altLang="en-US" b="1" i="0" dirty="0">
                <a:solidFill>
                  <a:srgbClr val="FFFF00"/>
                </a:solidFill>
                <a:effectLst/>
                <a:latin typeface="-apple-system"/>
              </a:rPr>
              <a:t>评审</a:t>
            </a:r>
            <a:endParaRPr lang="zh-CN" altLang="en-US" b="0" i="0" dirty="0">
              <a:solidFill>
                <a:srgbClr val="FFFF00"/>
              </a:solidFill>
              <a:effectLst/>
              <a:latin typeface="-apple-system"/>
            </a:endParaRPr>
          </a:p>
          <a:p>
            <a:pPr algn="just"/>
            <a:r>
              <a:rPr lang="zh-CN" altLang="en-US" b="0" i="0" dirty="0">
                <a:effectLst/>
                <a:latin typeface="-apple-system"/>
              </a:rPr>
              <a:t>形式、时间、地点单独通知。</a:t>
            </a:r>
          </a:p>
          <a:p>
            <a:pPr algn="just"/>
            <a:r>
              <a:rPr lang="zh-CN" altLang="en-US" b="1" i="0" dirty="0">
                <a:solidFill>
                  <a:srgbClr val="FFFF00"/>
                </a:solidFill>
                <a:effectLst/>
                <a:latin typeface="-apple-system"/>
              </a:rPr>
              <a:t>四、国际组织筛选</a:t>
            </a:r>
            <a:endParaRPr lang="zh-CN" altLang="en-US" b="0" i="0" dirty="0">
              <a:solidFill>
                <a:srgbClr val="FFFF00"/>
              </a:solidFill>
              <a:effectLst/>
              <a:latin typeface="-apple-system"/>
            </a:endParaRPr>
          </a:p>
          <a:p>
            <a:pPr algn="just"/>
            <a:r>
              <a:rPr lang="zh-CN" altLang="en-US" b="0" i="0" dirty="0">
                <a:effectLst/>
                <a:latin typeface="-apple-system"/>
              </a:rPr>
              <a:t>国际组织将对通过</a:t>
            </a:r>
            <a:r>
              <a:rPr lang="en-US" altLang="zh-CN" b="0" i="0" dirty="0">
                <a:effectLst/>
                <a:latin typeface="-apple-system"/>
              </a:rPr>
              <a:t>CSC</a:t>
            </a:r>
            <a:r>
              <a:rPr lang="zh-CN" altLang="en-US" b="0" i="0" dirty="0">
                <a:effectLst/>
                <a:latin typeface="-apple-system"/>
              </a:rPr>
              <a:t>评审的候选人进行筛选（包括电话、视频面试等方式），确定录用人员及岗位。</a:t>
            </a:r>
          </a:p>
          <a:p>
            <a:endParaRPr lang="en-US" altLang="zh-CN" sz="1800" b="1" dirty="0">
              <a:solidFill>
                <a:srgbClr val="FFFF00"/>
              </a:solidFill>
            </a:endParaRPr>
          </a:p>
          <a:p>
            <a:r>
              <a:rPr lang="zh-CN" altLang="en-US" sz="1800" b="1" dirty="0">
                <a:solidFill>
                  <a:srgbClr val="FFFF00"/>
                </a:solidFill>
              </a:rPr>
              <a:t>五、录取</a:t>
            </a:r>
          </a:p>
          <a:p>
            <a:r>
              <a:rPr lang="zh-CN" altLang="en-US" sz="1800" b="1" dirty="0"/>
              <a:t>国家留学基金委通过国家公派留学管理信息平台公布录取结果。</a:t>
            </a:r>
          </a:p>
          <a:p>
            <a:r>
              <a:rPr lang="zh-CN" altLang="en-US" sz="1800" b="1" dirty="0"/>
              <a:t>申请人需及时登陆系统查看录取结果，下载打印录取文件。</a:t>
            </a:r>
          </a:p>
          <a:p>
            <a:endParaRPr lang="zh-CN" altLang="en-US" sz="1800" b="1" dirty="0">
              <a:solidFill>
                <a:srgbClr val="FFFF00"/>
              </a:solidFill>
            </a:endParaRPr>
          </a:p>
          <a:p>
            <a:r>
              <a:rPr lang="zh-CN" altLang="en-US" sz="1800" b="1" dirty="0">
                <a:solidFill>
                  <a:srgbClr val="FFFF00"/>
                </a:solidFill>
              </a:rPr>
              <a:t>六、派出</a:t>
            </a:r>
          </a:p>
          <a:p>
            <a:r>
              <a:rPr lang="en-US" altLang="zh-CN" sz="1800" b="1" dirty="0"/>
              <a:t>1. </a:t>
            </a:r>
            <a:r>
              <a:rPr lang="zh-CN" altLang="en-US" sz="1800" b="1" dirty="0"/>
              <a:t>被录取人员应及时与有关国际组织沟通并确定派出时间。</a:t>
            </a:r>
          </a:p>
          <a:p>
            <a:r>
              <a:rPr lang="en-US" altLang="zh-CN" sz="1800" b="1" dirty="0"/>
              <a:t>2. </a:t>
            </a:r>
            <a:r>
              <a:rPr lang="zh-CN" altLang="en-US" sz="1800" b="1" dirty="0"/>
              <a:t>办理派出手续</a:t>
            </a:r>
            <a:endParaRPr lang="zh-CN" altLang="en-US" dirty="0"/>
          </a:p>
        </p:txBody>
      </p:sp>
      <p:sp>
        <p:nvSpPr>
          <p:cNvPr id="9" name="文本框 8">
            <a:extLst>
              <a:ext uri="{FF2B5EF4-FFF2-40B4-BE49-F238E27FC236}">
                <a16:creationId xmlns:a16="http://schemas.microsoft.com/office/drawing/2014/main" id="{762C990B-2DB9-4384-81F9-AD5621129232}"/>
              </a:ext>
            </a:extLst>
          </p:cNvPr>
          <p:cNvSpPr txBox="1"/>
          <p:nvPr/>
        </p:nvSpPr>
        <p:spPr>
          <a:xfrm>
            <a:off x="10146534" y="3174077"/>
            <a:ext cx="2045466" cy="923330"/>
          </a:xfrm>
          <a:prstGeom prst="rect">
            <a:avLst/>
          </a:prstGeom>
          <a:noFill/>
        </p:spPr>
        <p:txBody>
          <a:bodyPr wrap="square">
            <a:spAutoFit/>
          </a:bodyPr>
          <a:lstStyle/>
          <a:p>
            <a:r>
              <a:rPr lang="zh-CN" altLang="en-US" b="0" i="0" dirty="0">
                <a:solidFill>
                  <a:srgbClr val="FFFF00"/>
                </a:solidFill>
                <a:effectLst/>
                <a:latin typeface="-apple-system"/>
              </a:rPr>
              <a:t>扫描下方二维码，查看相应的申请材料及说明↓↓↓</a:t>
            </a:r>
            <a:endParaRPr lang="zh-CN" altLang="en-US" dirty="0">
              <a:solidFill>
                <a:srgbClr val="FFFF00"/>
              </a:solidFill>
            </a:endParaRPr>
          </a:p>
        </p:txBody>
      </p:sp>
      <p:pic>
        <p:nvPicPr>
          <p:cNvPr id="6" name="图片 5">
            <a:extLst>
              <a:ext uri="{FF2B5EF4-FFF2-40B4-BE49-F238E27FC236}">
                <a16:creationId xmlns:a16="http://schemas.microsoft.com/office/drawing/2014/main" id="{654C6DEF-0324-4032-A3B9-CFA66D46E994}"/>
              </a:ext>
            </a:extLst>
          </p:cNvPr>
          <p:cNvPicPr>
            <a:picLocks noChangeAspect="1"/>
          </p:cNvPicPr>
          <p:nvPr/>
        </p:nvPicPr>
        <p:blipFill>
          <a:blip r:embed="rId2"/>
          <a:stretch>
            <a:fillRect/>
          </a:stretch>
        </p:blipFill>
        <p:spPr>
          <a:xfrm>
            <a:off x="10383281" y="4424002"/>
            <a:ext cx="1285875" cy="1209675"/>
          </a:xfrm>
          <a:prstGeom prst="rect">
            <a:avLst/>
          </a:prstGeom>
        </p:spPr>
      </p:pic>
    </p:spTree>
    <p:extLst>
      <p:ext uri="{BB962C8B-B14F-4D97-AF65-F5344CB8AC3E}">
        <p14:creationId xmlns:p14="http://schemas.microsoft.com/office/powerpoint/2010/main" val="312204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C2888B-9584-4705-9524-4C5B69BEE65F}"/>
              </a:ext>
            </a:extLst>
          </p:cNvPr>
          <p:cNvSpPr>
            <a:spLocks noGrp="1"/>
          </p:cNvSpPr>
          <p:nvPr>
            <p:ph type="title"/>
          </p:nvPr>
        </p:nvSpPr>
        <p:spPr/>
        <p:txBody>
          <a:bodyPr/>
          <a:lstStyle/>
          <a:p>
            <a:r>
              <a:rPr lang="zh-CN" altLang="en-US" dirty="0"/>
              <a:t>五、优先支持与重点资助</a:t>
            </a:r>
          </a:p>
        </p:txBody>
      </p:sp>
      <p:sp>
        <p:nvSpPr>
          <p:cNvPr id="3" name="内容占位符 2">
            <a:extLst>
              <a:ext uri="{FF2B5EF4-FFF2-40B4-BE49-F238E27FC236}">
                <a16:creationId xmlns:a16="http://schemas.microsoft.com/office/drawing/2014/main" id="{72316552-21F8-4705-A6C1-D27F93A7D99A}"/>
              </a:ext>
            </a:extLst>
          </p:cNvPr>
          <p:cNvSpPr>
            <a:spLocks noGrp="1"/>
          </p:cNvSpPr>
          <p:nvPr>
            <p:ph idx="1"/>
          </p:nvPr>
        </p:nvSpPr>
        <p:spPr/>
        <p:txBody>
          <a:bodyPr/>
          <a:lstStyle/>
          <a:p>
            <a:r>
              <a:rPr lang="zh-CN" altLang="zh-CN" sz="2600" kern="0" spc="40" dirty="0">
                <a:effectLst/>
                <a:latin typeface="等线" panose="02010600030101010101" pitchFamily="2" charset="-122"/>
                <a:ea typeface="Microsoft YaHei UI" panose="020B0503020204020204" pitchFamily="34" charset="-122"/>
                <a:cs typeface="Arial" panose="020B0604020202020204" pitchFamily="34" charset="0"/>
              </a:rPr>
              <a:t>对单位或个人联系渠道的申请人，专家评审主要从申请动机、综合素质、实习单位情况、实习必要性和可行性等方面进行考察。</a:t>
            </a:r>
            <a:endParaRPr lang="en-US" altLang="zh-CN" sz="2600" kern="0" spc="40" dirty="0">
              <a:effectLst/>
              <a:latin typeface="等线" panose="02010600030101010101" pitchFamily="2" charset="-122"/>
              <a:ea typeface="Microsoft YaHei UI" panose="020B0503020204020204" pitchFamily="34" charset="-122"/>
              <a:cs typeface="Arial" panose="020B0604020202020204" pitchFamily="34" charset="0"/>
            </a:endParaRPr>
          </a:p>
          <a:p>
            <a:r>
              <a:rPr lang="zh-CN" altLang="zh-CN" sz="2600" kern="0" spc="40" dirty="0">
                <a:solidFill>
                  <a:srgbClr val="FFFF00"/>
                </a:solidFill>
                <a:effectLst/>
                <a:latin typeface="等线" panose="02010600030101010101" pitchFamily="2" charset="-122"/>
                <a:ea typeface="Microsoft YaHei UI" panose="020B0503020204020204" pitchFamily="34" charset="-122"/>
                <a:cs typeface="Arial" panose="020B0604020202020204" pitchFamily="34" charset="0"/>
              </a:rPr>
              <a:t>优先支持硕士或博士在读人员（含应届生）、获得硕士或博士学位一年以内的人员赴国际组织实习；优先支持实习期限</a:t>
            </a:r>
            <a:r>
              <a:rPr lang="en-US" altLang="zh-CN" sz="2600" kern="0" spc="40" dirty="0">
                <a:solidFill>
                  <a:srgbClr val="FFFF00"/>
                </a:solidFill>
                <a:effectLst/>
                <a:latin typeface="等线" panose="02010600030101010101" pitchFamily="2" charset="-122"/>
                <a:ea typeface="Microsoft YaHei UI" panose="020B0503020204020204" pitchFamily="34" charset="-122"/>
                <a:cs typeface="Arial" panose="020B0604020202020204" pitchFamily="34" charset="0"/>
              </a:rPr>
              <a:t>6</a:t>
            </a:r>
            <a:r>
              <a:rPr lang="zh-CN" altLang="zh-CN" sz="2600" kern="0" spc="40" dirty="0">
                <a:solidFill>
                  <a:srgbClr val="FFFF00"/>
                </a:solidFill>
                <a:effectLst/>
                <a:latin typeface="等线" panose="02010600030101010101" pitchFamily="2" charset="-122"/>
                <a:ea typeface="Microsoft YaHei UI" panose="020B0503020204020204" pitchFamily="34" charset="-122"/>
                <a:cs typeface="Arial" panose="020B0604020202020204" pitchFamily="34" charset="0"/>
              </a:rPr>
              <a:t>个月（含）以上的人员；优先支持赴重要政府间国际组织、具有重要国际影响力和国际地位的非政府组织，以及国际组织核心部门、重要岗位实习；优先支持赴国际组织总部外机构办事处实习。</a:t>
            </a:r>
            <a:endParaRPr lang="zh-CN" altLang="zh-CN" sz="2600" kern="100" dirty="0">
              <a:solidFill>
                <a:srgbClr val="FFFF00"/>
              </a:solidFill>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359474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E974CF-50B8-4F93-AB43-F142EA0F967F}"/>
              </a:ext>
            </a:extLst>
          </p:cNvPr>
          <p:cNvSpPr>
            <a:spLocks noGrp="1"/>
          </p:cNvSpPr>
          <p:nvPr>
            <p:ph type="title"/>
          </p:nvPr>
        </p:nvSpPr>
        <p:spPr/>
        <p:txBody>
          <a:bodyPr/>
          <a:lstStyle/>
          <a:p>
            <a:r>
              <a:rPr lang="zh-CN" altLang="en-US" dirty="0"/>
              <a:t>五、优先支持与重点资助</a:t>
            </a:r>
          </a:p>
        </p:txBody>
      </p:sp>
      <p:sp>
        <p:nvSpPr>
          <p:cNvPr id="3" name="内容占位符 2">
            <a:extLst>
              <a:ext uri="{FF2B5EF4-FFF2-40B4-BE49-F238E27FC236}">
                <a16:creationId xmlns:a16="http://schemas.microsoft.com/office/drawing/2014/main" id="{6C00F64C-3DA6-442B-9919-C8C6E15D775F}"/>
              </a:ext>
            </a:extLst>
          </p:cNvPr>
          <p:cNvSpPr>
            <a:spLocks noGrp="1"/>
          </p:cNvSpPr>
          <p:nvPr>
            <p:ph idx="1"/>
          </p:nvPr>
        </p:nvSpPr>
        <p:spPr>
          <a:xfrm>
            <a:off x="696163" y="2486238"/>
            <a:ext cx="11153330" cy="3636511"/>
          </a:xfrm>
        </p:spPr>
        <p:txBody>
          <a:bodyPr>
            <a:noAutofit/>
          </a:bodyPr>
          <a:lstStyle/>
          <a:p>
            <a:pPr marL="0" indent="0">
              <a:buNone/>
            </a:pPr>
            <a:r>
              <a:rPr lang="zh-CN" altLang="en-US" sz="2200" b="1" dirty="0">
                <a:solidFill>
                  <a:srgbClr val="FFFF00"/>
                </a:solidFill>
              </a:rPr>
              <a:t>重点资助的国际组织名单可参考外交部、人力资源和社会保障部、教育部等官方网站：</a:t>
            </a:r>
          </a:p>
          <a:p>
            <a:r>
              <a:rPr lang="zh-CN" altLang="en-US" sz="2200" dirty="0"/>
              <a:t>外交部国际和地区组织专栏：</a:t>
            </a:r>
          </a:p>
          <a:p>
            <a:pPr marL="0" indent="0">
              <a:buNone/>
            </a:pPr>
            <a:r>
              <a:rPr lang="en-US" altLang="zh-CN" sz="2200" dirty="0"/>
              <a:t>      https://www.fmprc.gov.cn/web/gjhdq_676201/gjhdqzz_681964/</a:t>
            </a:r>
          </a:p>
          <a:p>
            <a:r>
              <a:rPr lang="zh-CN" altLang="en-US" sz="2200" dirty="0"/>
              <a:t>人力资源和社会保障部国际组织人才信息服务大厅：</a:t>
            </a:r>
          </a:p>
          <a:p>
            <a:pPr marL="0" indent="0">
              <a:buNone/>
            </a:pPr>
            <a:r>
              <a:rPr lang="en-US" altLang="zh-CN" sz="2200" dirty="0"/>
              <a:t>     http://io.mohrss.gov.cn/</a:t>
            </a:r>
          </a:p>
          <a:p>
            <a:r>
              <a:rPr lang="zh-CN" altLang="en-US" sz="2200" dirty="0"/>
              <a:t>教育部高校毕业生到国际组织实习任职信息服务平台：</a:t>
            </a:r>
          </a:p>
          <a:p>
            <a:pPr marL="0" indent="0">
              <a:buNone/>
            </a:pPr>
            <a:r>
              <a:rPr lang="en-US" altLang="zh-CN" sz="2200" dirty="0"/>
              <a:t>      http://gj.ncss.cn/</a:t>
            </a:r>
          </a:p>
          <a:p>
            <a:r>
              <a:rPr lang="zh-CN" altLang="en-US" sz="2200" dirty="0"/>
              <a:t>国外有关政府、社团、企业出资设立的基金会或非政府组织等暂不纳入资助范围。</a:t>
            </a:r>
          </a:p>
        </p:txBody>
      </p:sp>
    </p:spTree>
    <p:extLst>
      <p:ext uri="{BB962C8B-B14F-4D97-AF65-F5344CB8AC3E}">
        <p14:creationId xmlns:p14="http://schemas.microsoft.com/office/powerpoint/2010/main" val="1126121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8B9C69-AB15-4017-B337-60276764D2F6}"/>
              </a:ext>
            </a:extLst>
          </p:cNvPr>
          <p:cNvSpPr>
            <a:spLocks noGrp="1"/>
          </p:cNvSpPr>
          <p:nvPr>
            <p:ph type="title"/>
          </p:nvPr>
        </p:nvSpPr>
        <p:spPr/>
        <p:txBody>
          <a:bodyPr/>
          <a:lstStyle/>
          <a:p>
            <a:r>
              <a:rPr lang="zh-CN" altLang="en-US" dirty="0"/>
              <a:t> 六、暂不受理的情形</a:t>
            </a:r>
          </a:p>
        </p:txBody>
      </p:sp>
      <p:sp>
        <p:nvSpPr>
          <p:cNvPr id="3" name="内容占位符 2">
            <a:extLst>
              <a:ext uri="{FF2B5EF4-FFF2-40B4-BE49-F238E27FC236}">
                <a16:creationId xmlns:a16="http://schemas.microsoft.com/office/drawing/2014/main" id="{DB5E60A0-51F0-4D9C-B050-54B33127E8E1}"/>
              </a:ext>
            </a:extLst>
          </p:cNvPr>
          <p:cNvSpPr>
            <a:spLocks noGrp="1"/>
          </p:cNvSpPr>
          <p:nvPr>
            <p:ph idx="1"/>
          </p:nvPr>
        </p:nvSpPr>
        <p:spPr>
          <a:xfrm>
            <a:off x="801288" y="1659118"/>
            <a:ext cx="10554574" cy="3813182"/>
          </a:xfrm>
        </p:spPr>
        <p:txBody>
          <a:bodyPr>
            <a:normAutofit/>
          </a:bodyPr>
          <a:lstStyle/>
          <a:p>
            <a:pPr marL="0" indent="0">
              <a:buNone/>
            </a:pPr>
            <a:endParaRPr lang="zh-CN" altLang="en-US" sz="2600" dirty="0">
              <a:latin typeface="微软雅黑" panose="020B0503020204020204" pitchFamily="34" charset="-122"/>
              <a:ea typeface="微软雅黑" panose="020B0503020204020204" pitchFamily="34" charset="-122"/>
            </a:endParaRPr>
          </a:p>
          <a:p>
            <a:r>
              <a:rPr lang="en-US" altLang="zh-CN" sz="2600" dirty="0">
                <a:latin typeface="微软雅黑" panose="020B0503020204020204" pitchFamily="34" charset="-122"/>
                <a:ea typeface="微软雅黑" panose="020B0503020204020204" pitchFamily="34" charset="-122"/>
              </a:rPr>
              <a:t>1.</a:t>
            </a:r>
            <a:r>
              <a:rPr lang="zh-CN" altLang="en-US" sz="2600" dirty="0">
                <a:latin typeface="微软雅黑" panose="020B0503020204020204" pitchFamily="34" charset="-122"/>
                <a:ea typeface="微软雅黑" panose="020B0503020204020204" pitchFamily="34" charset="-122"/>
              </a:rPr>
              <a:t>申请时，剩余实习期限不足</a:t>
            </a:r>
            <a:r>
              <a:rPr lang="en-US" altLang="zh-CN" sz="2600" dirty="0">
                <a:latin typeface="微软雅黑" panose="020B0503020204020204" pitchFamily="34" charset="-122"/>
                <a:ea typeface="微软雅黑" panose="020B0503020204020204" pitchFamily="34" charset="-122"/>
              </a:rPr>
              <a:t>3</a:t>
            </a:r>
            <a:r>
              <a:rPr lang="zh-CN" altLang="en-US" sz="2600" dirty="0">
                <a:latin typeface="微软雅黑" panose="020B0503020204020204" pitchFamily="34" charset="-122"/>
                <a:ea typeface="微软雅黑" panose="020B0503020204020204" pitchFamily="34" charset="-122"/>
              </a:rPr>
              <a:t>个月的。</a:t>
            </a:r>
          </a:p>
          <a:p>
            <a:r>
              <a:rPr lang="en-US" altLang="zh-CN" sz="2600" b="1" dirty="0">
                <a:solidFill>
                  <a:srgbClr val="FFFF00"/>
                </a:solidFill>
                <a:latin typeface="微软雅黑" panose="020B0503020204020204" pitchFamily="34" charset="-122"/>
                <a:ea typeface="微软雅黑" panose="020B0503020204020204" pitchFamily="34" charset="-122"/>
              </a:rPr>
              <a:t>2.</a:t>
            </a:r>
            <a:r>
              <a:rPr lang="zh-CN" altLang="en-US" sz="2600" b="1" dirty="0">
                <a:solidFill>
                  <a:srgbClr val="FFFF00"/>
                </a:solidFill>
                <a:latin typeface="微软雅黑" panose="020B0503020204020204" pitchFamily="34" charset="-122"/>
                <a:ea typeface="微软雅黑" panose="020B0503020204020204" pitchFamily="34" charset="-122"/>
              </a:rPr>
              <a:t>已获得外方资助且每月资助额度达到或超过</a:t>
            </a:r>
            <a:r>
              <a:rPr lang="en-US" altLang="zh-CN" sz="2600" b="1" dirty="0">
                <a:solidFill>
                  <a:srgbClr val="FFFF00"/>
                </a:solidFill>
                <a:latin typeface="微软雅黑" panose="020B0503020204020204" pitchFamily="34" charset="-122"/>
                <a:ea typeface="微软雅黑" panose="020B0503020204020204" pitchFamily="34" charset="-122"/>
              </a:rPr>
              <a:t>1500</a:t>
            </a:r>
            <a:r>
              <a:rPr lang="zh-CN" altLang="en-US" sz="2600" b="1" dirty="0">
                <a:solidFill>
                  <a:srgbClr val="FFFF00"/>
                </a:solidFill>
                <a:latin typeface="微软雅黑" panose="020B0503020204020204" pitchFamily="34" charset="-122"/>
                <a:ea typeface="微软雅黑" panose="020B0503020204020204" pitchFamily="34" charset="-122"/>
              </a:rPr>
              <a:t>美元的。</a:t>
            </a:r>
          </a:p>
          <a:p>
            <a:r>
              <a:rPr lang="en-US" altLang="zh-CN" sz="2600" dirty="0">
                <a:latin typeface="微软雅黑" panose="020B0503020204020204" pitchFamily="34" charset="-122"/>
                <a:ea typeface="微软雅黑" panose="020B0503020204020204" pitchFamily="34" charset="-122"/>
              </a:rPr>
              <a:t>3.</a:t>
            </a:r>
            <a:r>
              <a:rPr lang="zh-CN" altLang="en-US" sz="2600" dirty="0">
                <a:latin typeface="微软雅黑" panose="020B0503020204020204" pitchFamily="34" charset="-122"/>
                <a:ea typeface="微软雅黑" panose="020B0503020204020204" pitchFamily="34" charset="-122"/>
              </a:rPr>
              <a:t>已申报国家公派出国留学项目尚未公布录取结果的。</a:t>
            </a:r>
          </a:p>
          <a:p>
            <a:r>
              <a:rPr lang="en-US" altLang="zh-CN" sz="2600" dirty="0">
                <a:latin typeface="微软雅黑" panose="020B0503020204020204" pitchFamily="34" charset="-122"/>
                <a:ea typeface="微软雅黑" panose="020B0503020204020204" pitchFamily="34" charset="-122"/>
              </a:rPr>
              <a:t>4.</a:t>
            </a:r>
            <a:r>
              <a:rPr lang="zh-CN" altLang="en-US" sz="2600" dirty="0">
                <a:latin typeface="微软雅黑" panose="020B0503020204020204" pitchFamily="34" charset="-122"/>
                <a:ea typeface="微软雅黑" panose="020B0503020204020204" pitchFamily="34" charset="-122"/>
              </a:rPr>
              <a:t>已获得国家公派出国留学资格尚未派出的。</a:t>
            </a:r>
          </a:p>
          <a:p>
            <a:r>
              <a:rPr lang="en-US" altLang="zh-CN" sz="2600" b="1" dirty="0">
                <a:solidFill>
                  <a:srgbClr val="FFFF00"/>
                </a:solidFill>
                <a:latin typeface="微软雅黑" panose="020B0503020204020204" pitchFamily="34" charset="-122"/>
                <a:ea typeface="微软雅黑" panose="020B0503020204020204" pitchFamily="34" charset="-122"/>
              </a:rPr>
              <a:t>5.</a:t>
            </a:r>
            <a:r>
              <a:rPr lang="zh-CN" altLang="en-US" sz="2600" b="1" dirty="0">
                <a:solidFill>
                  <a:srgbClr val="FFFF00"/>
                </a:solidFill>
                <a:latin typeface="微软雅黑" panose="020B0503020204020204" pitchFamily="34" charset="-122"/>
                <a:ea typeface="微软雅黑" panose="020B0503020204020204" pitchFamily="34" charset="-122"/>
              </a:rPr>
              <a:t>实习岗位为远程实习（居家实习）或兼职实习的。</a:t>
            </a:r>
          </a:p>
        </p:txBody>
      </p:sp>
    </p:spTree>
    <p:extLst>
      <p:ext uri="{BB962C8B-B14F-4D97-AF65-F5344CB8AC3E}">
        <p14:creationId xmlns:p14="http://schemas.microsoft.com/office/powerpoint/2010/main" val="40045558"/>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引用">
  <a:themeElements>
    <a:clrScheme name="引用">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引用">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引用">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
  <TotalTime>83</TotalTime>
  <Words>1451</Words>
  <Application>Microsoft Office PowerPoint</Application>
  <PresentationFormat>宽屏</PresentationFormat>
  <Paragraphs>97</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13</vt:i4>
      </vt:variant>
    </vt:vector>
  </HeadingPairs>
  <TitlesOfParts>
    <vt:vector size="24" baseType="lpstr">
      <vt:lpstr>-apple-system</vt:lpstr>
      <vt:lpstr>Microsoft YaHei UI</vt:lpstr>
      <vt:lpstr>等线</vt:lpstr>
      <vt:lpstr>微软雅黑</vt:lpstr>
      <vt:lpstr>Calibri</vt:lpstr>
      <vt:lpstr>Calibri Light</vt:lpstr>
      <vt:lpstr>Century Gothic</vt:lpstr>
      <vt:lpstr>Wingdings 2</vt:lpstr>
      <vt:lpstr>HDOfficeLightV0</vt:lpstr>
      <vt:lpstr>1_HDOfficeLightV0</vt:lpstr>
      <vt:lpstr>引用</vt:lpstr>
      <vt:lpstr>国际组织实习 基础知识与常用信息</vt:lpstr>
      <vt:lpstr>一、申报渠道</vt:lpstr>
      <vt:lpstr>二、资助标准</vt:lpstr>
      <vt:lpstr>三、申请条件</vt:lpstr>
      <vt:lpstr>四、申请流程（单位或个人自行联系渠道）</vt:lpstr>
      <vt:lpstr>四、申请流程（国家留学基金委与有关国际组织合作项目）</vt:lpstr>
      <vt:lpstr>五、优先支持与重点资助</vt:lpstr>
      <vt:lpstr>五、优先支持与重点资助</vt:lpstr>
      <vt:lpstr> 六、暂不受理的情形</vt:lpstr>
      <vt:lpstr>七、留基委常用信息</vt:lpstr>
      <vt:lpstr>七、留基委常用资源</vt:lpstr>
      <vt:lpstr>八、广外关于国际组织人才培养的常用信息</vt:lpstr>
      <vt:lpstr>九、国际组织实习项目（示例）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国际组织实习 基础知识与常用信息</dc:title>
  <dc:creator>yang xingxing</dc:creator>
  <cp:lastModifiedBy>yang xingxing</cp:lastModifiedBy>
  <cp:revision>10</cp:revision>
  <dcterms:created xsi:type="dcterms:W3CDTF">2022-03-15T07:16:29Z</dcterms:created>
  <dcterms:modified xsi:type="dcterms:W3CDTF">2022-03-17T04:53:59Z</dcterms:modified>
</cp:coreProperties>
</file>