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heme/themeOverride1.xml" ContentType="application/vnd.openxmlformats-officedocument.themeOverr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8" r:id="rId3"/>
    <p:sldId id="257" r:id="rId4"/>
    <p:sldId id="306" r:id="rId5"/>
    <p:sldId id="260" r:id="rId6"/>
    <p:sldId id="261" r:id="rId7"/>
    <p:sldId id="305" r:id="rId8"/>
    <p:sldId id="263" r:id="rId9"/>
    <p:sldId id="264" r:id="rId10"/>
    <p:sldId id="265" r:id="rId11"/>
    <p:sldId id="267" r:id="rId12"/>
    <p:sldId id="268" r:id="rId13"/>
    <p:sldId id="266" r:id="rId14"/>
    <p:sldId id="269" r:id="rId15"/>
    <p:sldId id="271" r:id="rId16"/>
    <p:sldId id="282" r:id="rId17"/>
    <p:sldId id="283" r:id="rId18"/>
    <p:sldId id="272" r:id="rId19"/>
    <p:sldId id="273" r:id="rId20"/>
    <p:sldId id="274" r:id="rId21"/>
    <p:sldId id="275" r:id="rId22"/>
    <p:sldId id="276" r:id="rId23"/>
    <p:sldId id="287" r:id="rId24"/>
    <p:sldId id="278" r:id="rId25"/>
    <p:sldId id="279" r:id="rId26"/>
    <p:sldId id="280" r:id="rId27"/>
    <p:sldId id="281" r:id="rId28"/>
    <p:sldId id="284" r:id="rId29"/>
    <p:sldId id="285" r:id="rId30"/>
    <p:sldId id="286" r:id="rId31"/>
    <p:sldId id="288" r:id="rId32"/>
    <p:sldId id="289" r:id="rId33"/>
    <p:sldId id="290" r:id="rId34"/>
    <p:sldId id="291" r:id="rId35"/>
    <p:sldId id="293" r:id="rId36"/>
    <p:sldId id="295" r:id="rId37"/>
    <p:sldId id="294" r:id="rId38"/>
    <p:sldId id="296" r:id="rId39"/>
    <p:sldId id="297" r:id="rId40"/>
    <p:sldId id="298" r:id="rId41"/>
    <p:sldId id="299" r:id="rId42"/>
    <p:sldId id="300" r:id="rId43"/>
    <p:sldId id="301" r:id="rId44"/>
    <p:sldId id="302" r:id="rId45"/>
    <p:sldId id="303" r:id="rId46"/>
    <p:sldId id="304" r:id="rId4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tags" Target="../tags/tag14.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image" Target="../media/image1.jpeg"/><Relationship Id="rId5" Type="http://schemas.openxmlformats.org/officeDocument/2006/relationships/tags" Target="../tags/tag11.xml"/><Relationship Id="rId10" Type="http://schemas.openxmlformats.org/officeDocument/2006/relationships/slideMaster" Target="../slideMasters/slideMaster1.xml"/><Relationship Id="rId4" Type="http://schemas.openxmlformats.org/officeDocument/2006/relationships/tags" Target="../tags/tag10.xml"/><Relationship Id="rId9" Type="http://schemas.openxmlformats.org/officeDocument/2006/relationships/tags" Target="../tags/tag1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1.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slideMaster" Target="../slideMasters/slideMaster1.xml"/><Relationship Id="rId5" Type="http://schemas.openxmlformats.org/officeDocument/2006/relationships/tags" Target="../tags/tag73.xm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8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slideMaster" Target="../slideMasters/slideMaster1.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9"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9"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7.xml"/><Relationship Id="rId3" Type="http://schemas.openxmlformats.org/officeDocument/2006/relationships/tags" Target="../tags/tag112.xml"/><Relationship Id="rId7" Type="http://schemas.openxmlformats.org/officeDocument/2006/relationships/tags" Target="../tags/tag116.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2.png"/><Relationship Id="rId5" Type="http://schemas.openxmlformats.org/officeDocument/2006/relationships/tags" Target="../tags/tag114.xml"/><Relationship Id="rId10" Type="http://schemas.openxmlformats.org/officeDocument/2006/relationships/slideMaster" Target="../slideMasters/slideMaster1.xml"/><Relationship Id="rId4" Type="http://schemas.openxmlformats.org/officeDocument/2006/relationships/tags" Target="../tags/tag113.xml"/><Relationship Id="rId9" Type="http://schemas.openxmlformats.org/officeDocument/2006/relationships/tags" Target="../tags/tag118.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1.xml"/><Relationship Id="rId7" Type="http://schemas.openxmlformats.org/officeDocument/2006/relationships/slideMaster" Target="../slideMasters/slideMaster1.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29.xml"/><Relationship Id="rId7" Type="http://schemas.openxmlformats.org/officeDocument/2006/relationships/slideMaster" Target="../slideMasters/slideMaster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2.png"/><Relationship Id="rId4" Type="http://schemas.openxmlformats.org/officeDocument/2006/relationships/tags" Target="../tags/tag3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1.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51.xml"/><Relationship Id="rId7"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6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slideMaster" Target="../slideMasters/slideMaster1.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3" name="矩形 12"/>
          <p:cNvSpPr/>
          <p:nvPr>
            <p:custDataLst>
              <p:tags r:id="rId1"/>
            </p:custDataLst>
          </p:nvPr>
        </p:nvSpPr>
        <p:spPr>
          <a:xfrm rot="245821">
            <a:off x="1744345" y="188087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custDataLst>
              <p:tags r:id="rId2"/>
            </p:custDataLst>
          </p:nvPr>
        </p:nvSpPr>
        <p:spPr>
          <a:xfrm rot="21380745">
            <a:off x="1756410" y="1901190"/>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custDataLst>
              <p:tags r:id="rId3"/>
            </p:custDataLst>
          </p:nvPr>
        </p:nvSpPr>
        <p:spPr>
          <a:xfrm>
            <a:off x="1756410" y="1900057"/>
            <a:ext cx="9324340"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custDataLst>
              <p:tags r:id="rId4"/>
            </p:custDataLst>
          </p:nvPr>
        </p:nvCxnSpPr>
        <p:spPr>
          <a:xfrm>
            <a:off x="5779167" y="37488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t>2020/12/15</a:t>
            </a:fld>
            <a:endParaRPr lang="zh-CN" altLang="en-US"/>
          </a:p>
        </p:txBody>
      </p:sp>
      <p:sp>
        <p:nvSpPr>
          <p:cNvPr id="17" name="页脚占位符 16"/>
          <p:cNvSpPr>
            <a:spLocks noGrp="1"/>
          </p:cNvSpPr>
          <p:nvPr>
            <p:ph type="ftr" sz="quarter" idx="11"/>
            <p:custDataLst>
              <p:tags r:id="rId6"/>
            </p:custDataLst>
          </p:nvPr>
        </p:nvSpPr>
        <p:spPr/>
        <p:txBody>
          <a:bodyPr/>
          <a:lstStyle/>
          <a:p>
            <a:endParaRPr lang="zh-CN" altLang="en-US" dirty="0"/>
          </a:p>
        </p:txBody>
      </p:sp>
      <p:sp>
        <p:nvSpPr>
          <p:cNvPr id="18" name="灯片编号占位符 17"/>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ctrTitle" hasCustomPrompt="1"/>
            <p:custDataLst>
              <p:tags r:id="rId8"/>
            </p:custDataLst>
          </p:nvPr>
        </p:nvSpPr>
        <p:spPr>
          <a:xfrm>
            <a:off x="2426367" y="2438402"/>
            <a:ext cx="7704222" cy="1176155"/>
          </a:xfrm>
        </p:spPr>
        <p:txBody>
          <a:bodyPr lIns="90000" tIns="46800" rIns="90000" bIns="0" anchor="b" anchorCtr="0">
            <a:normAutofit/>
          </a:bodyPr>
          <a:lstStyle>
            <a:lvl1pPr algn="ctr">
              <a:defRPr sz="5400" spc="600" baseline="0">
                <a:solidFill>
                  <a:schemeClr val="tx1">
                    <a:lumMod val="85000"/>
                    <a:lumOff val="15000"/>
                  </a:schemeClr>
                </a:solidFill>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9"/>
            </p:custDataLst>
          </p:nvPr>
        </p:nvSpPr>
        <p:spPr>
          <a:xfrm>
            <a:off x="2426367" y="3870121"/>
            <a:ext cx="7704222" cy="801114"/>
          </a:xfrm>
        </p:spPr>
        <p:txBody>
          <a:bodyPr lIns="90000" tIns="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2020/12/15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1744578" y="1880787"/>
            <a:ext cx="9336506" cy="3449203"/>
            <a:chOff x="1744578" y="1880787"/>
            <a:chExt cx="9336506" cy="3449203"/>
          </a:xfrm>
        </p:grpSpPr>
        <p:sp>
          <p:nvSpPr>
            <p:cNvPr id="7" name="矩形 6"/>
            <p:cNvSpPr/>
            <p:nvPr>
              <p:custDataLst>
                <p:tags r:id="rId8"/>
              </p:custDataLst>
            </p:nvPr>
          </p:nvSpPr>
          <p:spPr>
            <a:xfrm rot="245821">
              <a:off x="1744578" y="1880787"/>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custDataLst>
                <p:tags r:id="rId9"/>
              </p:custDataLst>
            </p:nvPr>
          </p:nvSpPr>
          <p:spPr>
            <a:xfrm rot="21380745">
              <a:off x="1756611"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10"/>
              </p:custDataLst>
            </p:nvPr>
          </p:nvSpPr>
          <p:spPr>
            <a:xfrm>
              <a:off x="1744578" y="1900990"/>
              <a:ext cx="9324473" cy="34290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2020/12/15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266167" y="2599827"/>
            <a:ext cx="6371319" cy="117957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8000" b="1" i="0" u="none" strike="noStrike" kern="1200" cap="none" spc="600" normalizeH="0" baseline="0" noProof="1" dirty="0">
                <a:solidFill>
                  <a:schemeClr val="tx1">
                    <a:lumMod val="85000"/>
                    <a:lumOff val="15000"/>
                  </a:schemeClr>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p>
        </p:txBody>
      </p:sp>
      <p:sp>
        <p:nvSpPr>
          <p:cNvPr id="13" name="文本占位符 12"/>
          <p:cNvSpPr>
            <a:spLocks noGrp="1"/>
          </p:cNvSpPr>
          <p:nvPr>
            <p:ph type="body" sz="quarter" idx="13" hasCustomPrompt="1"/>
            <p:custDataLst>
              <p:tags r:id="rId6"/>
            </p:custDataLst>
          </p:nvPr>
        </p:nvSpPr>
        <p:spPr>
          <a:xfrm>
            <a:off x="3266168" y="3991669"/>
            <a:ext cx="6371318" cy="973138"/>
          </a:xfrm>
        </p:spPr>
        <p:txBody>
          <a:bodyPr lIns="90000" rIns="90000" bIns="46800"/>
          <a:lstStyle>
            <a:lvl1pPr marL="0" indent="0" algn="ctr">
              <a:buNone/>
              <a:defRPr sz="2000" baseline="0">
                <a:solidFill>
                  <a:schemeClr val="tx1">
                    <a:lumMod val="85000"/>
                    <a:lumOff val="15000"/>
                  </a:schemeClr>
                </a:solidFill>
                <a:latin typeface="Arial" panose="020B0604020202090204" pitchFamily="34" charset="0"/>
              </a:defRPr>
            </a:lvl1pPr>
          </a:lstStyle>
          <a:p>
            <a:pPr lvl="0"/>
            <a:r>
              <a:rPr lang="zh-CN" altLang="en-US" dirty="0"/>
              <a:t>单击此处编辑文本</a:t>
            </a:r>
          </a:p>
        </p:txBody>
      </p:sp>
      <p:cxnSp>
        <p:nvCxnSpPr>
          <p:cNvPr id="14" name="直接连接符 13"/>
          <p:cNvCxnSpPr/>
          <p:nvPr>
            <p:custDataLst>
              <p:tags r:id="rId7"/>
            </p:custDataLst>
          </p:nvPr>
        </p:nvCxnSpPr>
        <p:spPr>
          <a:xfrm>
            <a:off x="5779167" y="3863139"/>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a:blip r:embed="rId6"/>
          <a:stretch>
            <a:fillRect/>
          </a:stretch>
        </a:blipFill>
        <a:effectLst/>
      </p:bgPr>
    </p:bg>
    <p:spTree>
      <p:nvGrpSpPr>
        <p:cNvPr id="1" name=""/>
        <p:cNvGrpSpPr/>
        <p:nvPr/>
      </p:nvGrpSpPr>
      <p:grpSpPr>
        <a:xfrm>
          <a:off x="0" y="0"/>
          <a:ext cx="0" cy="0"/>
          <a:chOff x="0" y="0"/>
          <a:chExt cx="0" cy="0"/>
        </a:xfrm>
      </p:grpSpPr>
      <p:sp>
        <p:nvSpPr>
          <p:cNvPr id="4" name="页脚占位符 3"/>
          <p:cNvSpPr>
            <a:spLocks noGrp="1"/>
          </p:cNvSpPr>
          <p:nvPr>
            <p:ph type="ftr" sz="quarter" idx="11"/>
            <p:custDataLst>
              <p:tags r:id="rId1"/>
            </p:custDataLst>
          </p:nvPr>
        </p:nvSpPr>
        <p:spPr/>
        <p:txBody>
          <a:bodyPr/>
          <a:lstStyle/>
          <a:p>
            <a:endParaRPr lang="zh-CN" altLang="en-US" dirty="0"/>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2020/12/15</a:t>
            </a:fld>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dirty="0"/>
          </a:p>
        </p:txBody>
      </p:sp>
      <p:sp>
        <p:nvSpPr>
          <p:cNvPr id="10" name="标题 9"/>
          <p:cNvSpPr>
            <a:spLocks noGrp="1"/>
          </p:cNvSpPr>
          <p:nvPr>
            <p:ph type="title"/>
            <p:custDataLst>
              <p:tags r:id="rId4"/>
            </p:custDataLst>
          </p:nvPr>
        </p:nvSpPr>
        <p:spPr/>
        <p:txBody>
          <a:bodyPr>
            <a:normAutofit/>
          </a:bodyPr>
          <a:lstStyle>
            <a:lvl1pPr>
              <a:defRPr baseline="0"/>
            </a:lvl1pPr>
          </a:lstStyle>
          <a:p>
            <a:r>
              <a:rPr lang="zh-CN" altLang="en-US" dirty="0"/>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248285" y="273050"/>
            <a:ext cx="11692255" cy="6311900"/>
          </a:xfrm>
          <a:prstGeom prst="rect">
            <a:avLst/>
          </a:prstGeom>
          <a:blipFill>
            <a:blip r:embed="rId8"/>
            <a:stretch>
              <a:fillRect/>
            </a:stretch>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1281600" y="1249200"/>
            <a:ext cx="9626400" cy="723600"/>
          </a:xfrm>
        </p:spPr>
        <p:txBody>
          <a:bodyPr wrap="square" lIns="90000" tIns="46800" rIns="90000" bIns="46800" anchor="ctr">
            <a:normAutofit/>
          </a:bodyPr>
          <a:lstStyle>
            <a:lvl1pPr>
              <a:defRPr sz="3200" baseline="0">
                <a:solidFill>
                  <a:schemeClr val="tx1">
                    <a:lumMod val="85000"/>
                    <a:lumOff val="15000"/>
                  </a:schemeClr>
                </a:solidFill>
                <a:latin typeface="Arial" panose="020B0604020202090204" pitchFamily="34" charset="0"/>
                <a:ea typeface="微软雅黑"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1281113" y="2163600"/>
            <a:ext cx="9626600" cy="3445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p>
            <a:fld id="{760FBDFE-C587-4B4C-A407-44438C67B59E}" type="datetimeFigureOut">
              <a:rPr lang="zh-CN" altLang="en-US" smtClean="0"/>
              <a:t>2020/12/15</a:t>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a:blip r:embed="rId9"/>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dirty="0">
              <a:sym typeface="+mn-ea"/>
            </a:endParaRPr>
          </a:p>
        </p:txBody>
      </p:sp>
      <p:sp>
        <p:nvSpPr>
          <p:cNvPr id="2" name="标题 1"/>
          <p:cNvSpPr>
            <a:spLocks noGrp="1"/>
          </p:cNvSpPr>
          <p:nvPr>
            <p:ph type="title" hasCustomPrompt="1"/>
            <p:custDataLst>
              <p:tags r:id="rId2"/>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90204" pitchFamily="34" charset="0"/>
                <a:ea typeface="微软雅黑" charset="-122"/>
              </a:defRPr>
            </a:lvl1pPr>
          </a:lstStyle>
          <a:p>
            <a:r>
              <a:rPr lang="zh-CN" altLang="en-US" dirty="0"/>
              <a:t>单击编辑标题</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5"/>
            </p:custDataLst>
          </p:nvPr>
        </p:nvSpPr>
        <p:spPr>
          <a:xfrm>
            <a:off x="586800" y="1764000"/>
            <a:ext cx="3956400" cy="4093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p>
            <a:fld id="{760FBDFE-C587-4B4C-A407-44438C67B59E}" type="datetimeFigureOut">
              <a:rPr lang="zh-CN" altLang="en-US" smtClean="0"/>
              <a:t>2020/12/15</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a:blip r:embed="rId9"/>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147334"/>
            <a:ext cx="12192000" cy="369332"/>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12000" y="770144"/>
            <a:ext cx="10976400" cy="648512"/>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90204" pitchFamily="34" charset="0"/>
                <a:ea typeface="微软雅黑"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879742" y="6368643"/>
            <a:ext cx="2700000" cy="279180"/>
          </a:xfrm>
        </p:spPr>
        <p:txBody>
          <a:bodyPr wrap="square" lIns="90000" tIns="46800" rIns="90000" bIns="46800">
            <a:normAutofit/>
          </a:bodyPr>
          <a:lstStyle/>
          <a:p>
            <a:fld id="{760FBDFE-C587-4B4C-A407-44438C67B59E}" type="datetimeFigureOut">
              <a:rPr lang="zh-CN" altLang="en-US" smtClean="0"/>
              <a:t>2020/12/15</a:t>
            </a:fld>
            <a:endParaRPr lang="zh-CN" altLang="en-US"/>
          </a:p>
        </p:txBody>
      </p:sp>
      <p:sp>
        <p:nvSpPr>
          <p:cNvPr id="4" name="页脚占位符 3"/>
          <p:cNvSpPr>
            <a:spLocks noGrp="1"/>
          </p:cNvSpPr>
          <p:nvPr>
            <p:ph type="ftr" sz="quarter" idx="11"/>
            <p:custDataLst>
              <p:tags r:id="rId4"/>
            </p:custDataLst>
          </p:nvPr>
        </p:nvSpPr>
        <p:spPr>
          <a:xfrm>
            <a:off x="4116000" y="6368643"/>
            <a:ext cx="3960000" cy="279180"/>
          </a:xfrm>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5"/>
            </p:custDataLst>
          </p:nvPr>
        </p:nvSpPr>
        <p:spPr>
          <a:xfrm>
            <a:off x="8610600" y="6368643"/>
            <a:ext cx="2700000" cy="279180"/>
          </a:xfrm>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6"/>
            </p:custDataLst>
          </p:nvPr>
        </p:nvSpPr>
        <p:spPr>
          <a:xfrm>
            <a:off x="612000" y="1659600"/>
            <a:ext cx="10975975" cy="382991"/>
          </a:xfrm>
        </p:spPr>
        <p:txBody>
          <a:bodyPr wrap="square" lIns="90000" tIns="46800" rIns="90000" bIns="46800">
            <a:normAutofit/>
          </a:bodyPr>
          <a:lstStyle>
            <a:lvl1pPr algn="ctr">
              <a:defRPr baseline="0">
                <a:solidFill>
                  <a:schemeClr val="tx1">
                    <a:lumMod val="85000"/>
                    <a:lumOff val="1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612775" y="2808000"/>
            <a:ext cx="10965600" cy="1980158"/>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a:blip r:embed="rId9"/>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90204" pitchFamily="34" charset="0"/>
                <a:ea typeface="微软雅黑" charset="-122"/>
              </a:defRPr>
            </a:lvl1pPr>
          </a:lstStyle>
          <a:p>
            <a:r>
              <a:rPr lang="zh-CN" altLang="en-US" dirty="0"/>
              <a:t>单击此处编辑母版标题样式</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7" name="内容占位符 6"/>
          <p:cNvSpPr>
            <a:spLocks noGrp="1"/>
          </p:cNvSpPr>
          <p:nvPr>
            <p:ph sz="quarter" idx="13"/>
            <p:custDataLst>
              <p:tags r:id="rId4"/>
            </p:custDataLst>
          </p:nvPr>
        </p:nvSpPr>
        <p:spPr>
          <a:xfrm>
            <a:off x="604837" y="1681200"/>
            <a:ext cx="10990800" cy="321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5"/>
            </p:custDataLst>
          </p:nvPr>
        </p:nvSpPr>
        <p:spPr>
          <a:xfrm>
            <a:off x="594000" y="5180400"/>
            <a:ext cx="11001600" cy="1011600"/>
          </a:xfrm>
        </p:spPr>
        <p:txBody>
          <a:bodyPr wrap="square" lIns="90000" tIns="46800" rIns="90000" bIns="46800">
            <a:normAutofit/>
          </a:bodyPr>
          <a:lstStyle>
            <a:lvl1pPr marL="0" indent="0">
              <a:buNone/>
              <a:defRPr baseline="0">
                <a:solidFill>
                  <a:schemeClr val="tx1">
                    <a:lumMod val="85000"/>
                    <a:lumOff val="1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t>2020/12/15</a:t>
            </a:fld>
            <a:endParaRPr lang="zh-CN" altLang="en-US"/>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a:blip r:embed="rId11"/>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11046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p:custDataLst>
              <p:tags r:id="rId2"/>
            </p:custDataLst>
          </p:nvPr>
        </p:nvSpPr>
        <p:spPr>
          <a:xfrm>
            <a:off x="579755" y="237490"/>
            <a:ext cx="11037570" cy="565150"/>
          </a:xfrm>
        </p:spPr>
        <p:txBody>
          <a:bodyPr wrap="square" lIns="90000" tIns="46800" rIns="90000" bIns="46800">
            <a:normAutofit/>
          </a:bodyPr>
          <a:lstStyle>
            <a:lvl1pPr>
              <a:defRPr sz="3200" baseline="0">
                <a:solidFill>
                  <a:schemeClr val="tx1">
                    <a:lumMod val="85000"/>
                    <a:lumOff val="15000"/>
                  </a:schemeClr>
                </a:solidFill>
                <a:latin typeface="Arial" panose="020B0604020202090204" pitchFamily="34" charset="0"/>
                <a:ea typeface="微软雅黑" charset="-122"/>
              </a:defRPr>
            </a:lvl1pPr>
          </a:lstStyle>
          <a:p>
            <a:r>
              <a:rPr lang="zh-CN" altLang="en-US" dirty="0"/>
              <a:t>单击此处编辑母版标题样式</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5"/>
            </p:custDataLst>
          </p:nvPr>
        </p:nvSpPr>
        <p:spPr>
          <a:xfrm>
            <a:off x="579600" y="1663200"/>
            <a:ext cx="53424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6"/>
            </p:custDataLst>
          </p:nvPr>
        </p:nvSpPr>
        <p:spPr>
          <a:xfrm>
            <a:off x="6242400" y="1663200"/>
            <a:ext cx="5367600" cy="28944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vl2pPr>
              <a:defRPr sz="1400" baseline="0">
                <a:solidFill>
                  <a:schemeClr val="tx1">
                    <a:lumMod val="85000"/>
                    <a:lumOff val="15000"/>
                  </a:schemeClr>
                </a:solidFill>
                <a:latin typeface="Arial" panose="020B0604020202090204" pitchFamily="34" charset="0"/>
                <a:ea typeface="微软雅黑" charset="-122"/>
              </a:defRPr>
            </a:lvl2pPr>
            <a:lvl3pPr>
              <a:defRPr sz="1400" baseline="0">
                <a:solidFill>
                  <a:schemeClr val="tx1">
                    <a:lumMod val="85000"/>
                    <a:lumOff val="15000"/>
                  </a:schemeClr>
                </a:solidFill>
                <a:latin typeface="Arial" panose="020B0604020202090204" pitchFamily="34" charset="0"/>
                <a:ea typeface="微软雅黑" charset="-122"/>
              </a:defRPr>
            </a:lvl3pPr>
            <a:lvl4pPr>
              <a:defRPr sz="1400" baseline="0">
                <a:solidFill>
                  <a:schemeClr val="tx1">
                    <a:lumMod val="85000"/>
                    <a:lumOff val="15000"/>
                  </a:schemeClr>
                </a:solidFill>
                <a:latin typeface="Arial" panose="020B0604020202090204" pitchFamily="34" charset="0"/>
                <a:ea typeface="微软雅黑" charset="-122"/>
              </a:defRPr>
            </a:lvl4pPr>
            <a:lvl5pPr>
              <a:defRPr sz="14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7"/>
            </p:custDataLst>
          </p:nvPr>
        </p:nvSpPr>
        <p:spPr>
          <a:xfrm>
            <a:off x="572400" y="4816800"/>
            <a:ext cx="53424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8"/>
            </p:custDataLst>
          </p:nvPr>
        </p:nvSpPr>
        <p:spPr>
          <a:xfrm>
            <a:off x="6253200" y="4813200"/>
            <a:ext cx="5367600" cy="781200"/>
          </a:xfrm>
        </p:spPr>
        <p:txBody>
          <a:bodyPr wrap="square" lIns="90000" tIns="46800" rIns="90000" bIns="46800">
            <a:normAutofit/>
          </a:bodyPr>
          <a:lstStyle>
            <a:lvl1pPr>
              <a:defRPr sz="1400" baseline="0">
                <a:solidFill>
                  <a:schemeClr val="tx1">
                    <a:lumMod val="85000"/>
                    <a:lumOff val="1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9"/>
            </p:custDataLst>
          </p:nvPr>
        </p:nvSpPr>
        <p:spPr/>
        <p:txBody>
          <a:bodyPr wrap="square" lIns="90000" tIns="46800" rIns="90000" bIns="46800">
            <a:normAutofit/>
          </a:bodyPr>
          <a:lstStyle/>
          <a:p>
            <a:fld id="{760FBDFE-C587-4B4C-A407-44438C67B59E}" type="datetimeFigureOut">
              <a:rPr lang="zh-CN" altLang="en-US" smtClean="0"/>
              <a:t>2020/12/15</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a:blip r:embed="rId8"/>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a:sym typeface="+mn-ea"/>
            </a:endParaRPr>
          </a:p>
        </p:txBody>
      </p:sp>
      <p:sp>
        <p:nvSpPr>
          <p:cNvPr id="2" name="标题 1"/>
          <p:cNvSpPr>
            <a:spLocks noGrp="1"/>
          </p:cNvSpPr>
          <p:nvPr>
            <p:ph type="title" hasCustomPrompt="1"/>
            <p:custDataLst>
              <p:tags r:id="rId2"/>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90204" pitchFamily="34" charset="0"/>
                <a:ea typeface="微软雅黑" charset="-122"/>
              </a:defRPr>
            </a:lvl1pPr>
          </a:lstStyle>
          <a:p>
            <a:r>
              <a:rPr lang="zh-CN" altLang="en-US" dirty="0"/>
              <a:t>单击此处编辑标题</a:t>
            </a:r>
          </a:p>
        </p:txBody>
      </p:sp>
      <p:sp>
        <p:nvSpPr>
          <p:cNvPr id="4" name="页脚占位符 3"/>
          <p:cNvSpPr>
            <a:spLocks noGrp="1"/>
          </p:cNvSpPr>
          <p:nvPr>
            <p:ph type="ftr" sz="quarter" idx="11"/>
            <p:custDataLst>
              <p:tags r:id="rId3"/>
            </p:custDataLst>
          </p:nvPr>
        </p:nvSpPr>
        <p:spPr/>
        <p:txBody>
          <a:bodyPr wrap="square" lIns="90000" tIns="46800" rIns="90000" bIns="46800">
            <a:normAutofit/>
          </a:bodyPr>
          <a:lstStyle/>
          <a:p>
            <a:endParaRPr lang="zh-CN" altLang="en-US" dirty="0"/>
          </a:p>
        </p:txBody>
      </p:sp>
      <p:sp>
        <p:nvSpPr>
          <p:cNvPr id="5" name="灯片编号占位符 4"/>
          <p:cNvSpPr>
            <a:spLocks noGrp="1"/>
          </p:cNvSpPr>
          <p:nvPr>
            <p:ph type="sldNum" sz="quarter" idx="12"/>
            <p:custDataLst>
              <p:tags r:id="rId4"/>
            </p:custDataLst>
          </p:nvPr>
        </p:nvSpPr>
        <p:spPr/>
        <p:txBody>
          <a:bodyPr wrap="square" lIns="90000" tIns="46800" rIns="90000" bIns="46800">
            <a:normAutofit/>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5"/>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90204" pitchFamily="34" charset="0"/>
                <a:ea typeface="微软雅黑" charset="-122"/>
              </a:defRPr>
            </a:lvl1pPr>
          </a:lstStyle>
          <a:p>
            <a:pPr lvl="0"/>
            <a:r>
              <a:rPr lang="zh-CN" altLang="en-US" dirty="0"/>
              <a:t>单击此处编辑母版文本样式</a:t>
            </a:r>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p>
            <a:fld id="{760FBDFE-C587-4B4C-A407-44438C67B59E}" type="datetimeFigureOut">
              <a:rPr lang="zh-CN" altLang="en-US" smtClean="0"/>
              <a:t>2020/12/15</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2020/12/15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3508184" y="4084721"/>
            <a:ext cx="4567816" cy="793459"/>
          </a:xfrm>
        </p:spPr>
        <p:txBody>
          <a:bodyPr lIns="90000" tIns="46800" rIns="90000" bIns="0" anchor="b" anchorCtr="0">
            <a:normAutofit/>
          </a:bodyPr>
          <a:lstStyle>
            <a:lvl1pPr algn="ctr">
              <a:defRPr sz="3600" u="none" strike="noStrike" kern="1200" cap="none" spc="300" normalizeH="0" baseline="0">
                <a:solidFill>
                  <a:schemeClr val="tx1">
                    <a:lumMod val="85000"/>
                    <a:lumOff val="15000"/>
                  </a:schemeClr>
                </a:solidFill>
                <a:uFillTx/>
                <a:latin typeface="Arial" panose="020B0604020202090204" pitchFamily="34" charset="0"/>
                <a:ea typeface="汉仪旗黑-85S"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2"/>
            </p:custDataLst>
          </p:nvPr>
        </p:nvSpPr>
        <p:spPr>
          <a:xfrm>
            <a:off x="3508179" y="4956280"/>
            <a:ext cx="4567816" cy="1077985"/>
          </a:xfrm>
        </p:spPr>
        <p:txBody>
          <a:bodyPr lIns="90000" tIns="0" rIns="90000" bIns="46800">
            <a:normAutofit/>
          </a:bodyPr>
          <a:lstStyle>
            <a:lvl1pPr marL="0" indent="0" algn="ctr" eaLnBrk="1" fontAlgn="auto" latinLnBrk="0" hangingPunct="1">
              <a:buNone/>
              <a:defRPr kumimoji="0" lang="zh-CN" altLang="en-US" sz="2000" b="0" i="0" u="none" strike="noStrike" kern="1200" cap="none" spc="150" normalizeH="0" baseline="0" noProof="1">
                <a:solidFill>
                  <a:schemeClr val="bg1">
                    <a:lumMod val="50000"/>
                  </a:schemeClr>
                </a:solidFill>
                <a:uFillTx/>
                <a:latin typeface="Arial" panose="020B0604020202090204" pitchFamily="34" charset="0"/>
                <a:ea typeface="微软雅黑"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2020/12/15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cxnSp>
        <p:nvCxnSpPr>
          <p:cNvPr id="8" name="直接连接符 7"/>
          <p:cNvCxnSpPr/>
          <p:nvPr>
            <p:custDataLst>
              <p:tags r:id="rId6"/>
            </p:custDataLst>
          </p:nvPr>
        </p:nvCxnSpPr>
        <p:spPr>
          <a:xfrm>
            <a:off x="5237746" y="3998543"/>
            <a:ext cx="998621"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90204" pitchFamily="34" charset="0"/>
                <a:ea typeface="微软雅黑" charset="-122"/>
              </a:defRPr>
            </a:lvl1pPr>
            <a:lvl2pPr>
              <a:defRPr sz="1600" baseline="0">
                <a:solidFill>
                  <a:schemeClr val="tx1">
                    <a:lumMod val="85000"/>
                    <a:lumOff val="15000"/>
                  </a:schemeClr>
                </a:solidFill>
                <a:latin typeface="Arial" panose="020B0604020202090204" pitchFamily="34" charset="0"/>
                <a:ea typeface="微软雅黑" charset="-122"/>
              </a:defRPr>
            </a:lvl2pPr>
            <a:lvl3pPr>
              <a:defRPr sz="1600" baseline="0">
                <a:solidFill>
                  <a:schemeClr val="tx1">
                    <a:lumMod val="85000"/>
                    <a:lumOff val="15000"/>
                  </a:schemeClr>
                </a:solidFill>
                <a:latin typeface="Arial" panose="020B0604020202090204" pitchFamily="34" charset="0"/>
                <a:ea typeface="微软雅黑" charset="-122"/>
              </a:defRPr>
            </a:lvl3pPr>
            <a:lvl4pPr>
              <a:defRPr sz="1600" baseline="0">
                <a:solidFill>
                  <a:schemeClr val="tx1">
                    <a:lumMod val="85000"/>
                    <a:lumOff val="15000"/>
                  </a:schemeClr>
                </a:solidFill>
                <a:latin typeface="Arial" panose="020B0604020202090204" pitchFamily="34" charset="0"/>
                <a:ea typeface="微软雅黑" charset="-122"/>
              </a:defRPr>
            </a:lvl4pPr>
            <a:lvl5pPr>
              <a:defRPr sz="1600"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lIns="90000" tIns="46800" rIns="90000" bIns="46800">
            <a:normAutofit/>
          </a:bodyPr>
          <a:lstStyle/>
          <a:p>
            <a:fld id="{760FBDFE-C587-4B4C-A407-44438C67B59E}" type="datetimeFigureOut">
              <a:rPr lang="zh-CN" altLang="en-US" smtClean="0"/>
              <a:t>2020/12/15</a:t>
            </a:fld>
            <a:endParaRPr lang="zh-CN" altLang="en-US"/>
          </a:p>
        </p:txBody>
      </p:sp>
      <p:sp>
        <p:nvSpPr>
          <p:cNvPr id="6" name="页脚占位符 5"/>
          <p:cNvSpPr>
            <a:spLocks noGrp="1"/>
          </p:cNvSpPr>
          <p:nvPr>
            <p:ph type="ftr" sz="quarter" idx="11"/>
            <p:custDataLst>
              <p:tags r:id="rId5"/>
            </p:custDataLst>
          </p:nvPr>
        </p:nvSpPr>
        <p:spPr/>
        <p:txBody>
          <a:bodyPr lIns="90000" tIns="46800" rIns="90000" bIns="46800">
            <a:normAutofit/>
          </a:bodyPr>
          <a:lstStyle/>
          <a:p>
            <a:endParaRPr lang="zh-CN" altLang="en-US"/>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lIns="90000" tIns="46800" rIns="90000" bIns="46800">
            <a:normAutofit/>
          </a:bodyPr>
          <a:lstStyle/>
          <a:p>
            <a:fld id="{760FBDFE-C587-4B4C-A407-44438C67B59E}" type="datetimeFigureOut">
              <a:rPr lang="zh-CN" altLang="en-US" smtClean="0"/>
              <a:t>2020/12/15</a:t>
            </a:fld>
            <a:endParaRPr lang="zh-CN" altLang="en-US"/>
          </a:p>
        </p:txBody>
      </p:sp>
      <p:sp>
        <p:nvSpPr>
          <p:cNvPr id="8" name="页脚占位符 7"/>
          <p:cNvSpPr>
            <a:spLocks noGrp="1"/>
          </p:cNvSpPr>
          <p:nvPr>
            <p:ph type="ftr" sz="quarter" idx="11"/>
            <p:custDataLst>
              <p:tags r:id="rId7"/>
            </p:custDataLst>
          </p:nvPr>
        </p:nvSpPr>
        <p:spPr/>
        <p:txBody>
          <a:bodyPr lIns="90000" tIns="46800" rIns="90000" bIns="46800">
            <a:normAutofit/>
          </a:bodyPr>
          <a:lstStyle/>
          <a:p>
            <a:endParaRPr lang="zh-CN" altLang="en-US"/>
          </a:p>
        </p:txBody>
      </p:sp>
      <p:sp>
        <p:nvSpPr>
          <p:cNvPr id="9" name="灯片编号占位符 8"/>
          <p:cNvSpPr>
            <a:spLocks noGrp="1"/>
          </p:cNvSpPr>
          <p:nvPr>
            <p:ph type="sldNum" sz="quarter" idx="12"/>
            <p:custDataLst>
              <p:tags r:id="rId8"/>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1"/>
            </p:custDataLst>
          </p:nvPr>
        </p:nvSpPr>
        <p:spPr>
          <a:xfrm>
            <a:off x="324678" y="294859"/>
            <a:ext cx="11542644" cy="6268279"/>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a:p>
        </p:txBody>
      </p:sp>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3"/>
            </p:custDataLst>
          </p:nvPr>
        </p:nvSpPr>
        <p:spPr/>
        <p:txBody>
          <a:bodyPr lIns="90000" tIns="46800" rIns="90000" bIns="46800">
            <a:normAutofit/>
          </a:bodyPr>
          <a:lstStyle/>
          <a:p>
            <a:fld id="{760FBDFE-C587-4B4C-A407-44438C67B59E}" type="datetimeFigureOut">
              <a:rPr lang="zh-CN" altLang="en-US" smtClean="0"/>
              <a:t>2020/12/15</a:t>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2020/12/15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4"/>
            </p:custDataLst>
          </p:nvPr>
        </p:nvSpPr>
        <p:spPr/>
        <p:txBody>
          <a:bodyPr lIns="90000" tIns="46800" rIns="90000" bIns="46800">
            <a:normAutofit/>
          </a:bodyPr>
          <a:lstStyle/>
          <a:p>
            <a:fld id="{9EFD9D74-47D9-4702-A33C-335B63B48DBF}" type="datetimeFigureOut">
              <a:rPr lang="zh-CN" altLang="en-US" smtClean="0"/>
              <a:t>2020/12/15</a:t>
            </a:fld>
            <a:endParaRPr lang="zh-CN" altLang="en-US" dirty="0"/>
          </a:p>
        </p:txBody>
      </p:sp>
      <p:sp>
        <p:nvSpPr>
          <p:cNvPr id="6" name="页脚占位符 5"/>
          <p:cNvSpPr>
            <a:spLocks noGrp="1"/>
          </p:cNvSpPr>
          <p:nvPr>
            <p:ph type="ftr" sz="quarter" idx="11"/>
            <p:custDataLst>
              <p:tags r:id="rId5"/>
            </p:custDataLst>
          </p:nvPr>
        </p:nvSpPr>
        <p:spPr/>
        <p:txBody>
          <a:bodyPr lIns="90000" tIns="46800" rIns="90000" bIns="46800">
            <a:normAutofit/>
          </a:bodyPr>
          <a:lstStyle/>
          <a:p>
            <a:endParaRPr lang="zh-CN" altLang="en-US" dirty="0"/>
          </a:p>
        </p:txBody>
      </p:sp>
      <p:sp>
        <p:nvSpPr>
          <p:cNvPr id="7" name="灯片编号占位符 6"/>
          <p:cNvSpPr>
            <a:spLocks noGrp="1"/>
          </p:cNvSpPr>
          <p:nvPr>
            <p:ph type="sldNum" sz="quarter" idx="12"/>
            <p:custDataLst>
              <p:tags r:id="rId6"/>
            </p:custDataLst>
          </p:nvPr>
        </p:nvSpPr>
        <p:spPr/>
        <p:txBody>
          <a:bodyPr lIns="90000" tIns="46800" rIns="90000" bIns="46800">
            <a:normAutofit/>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11583670" y="5733415"/>
            <a:ext cx="498475" cy="1082675"/>
            <a:chOff x="17775" y="8015"/>
            <a:chExt cx="1252" cy="2719"/>
          </a:xfrm>
        </p:grpSpPr>
        <p:sp>
          <p:nvSpPr>
            <p:cNvPr id="13" name="椭圆 12"/>
            <p:cNvSpPr/>
            <p:nvPr userDrawn="1">
              <p:custDataLst>
                <p:tags r:id="rId7"/>
              </p:custDataLst>
            </p:nvPr>
          </p:nvSpPr>
          <p:spPr>
            <a:xfrm>
              <a:off x="18152" y="9860"/>
              <a:ext cx="875" cy="8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userDrawn="1">
              <p:custDataLst>
                <p:tags r:id="rId8"/>
              </p:custDataLst>
            </p:nvPr>
          </p:nvSpPr>
          <p:spPr>
            <a:xfrm>
              <a:off x="17775" y="9140"/>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userDrawn="1">
              <p:custDataLst>
                <p:tags r:id="rId9"/>
              </p:custDataLst>
            </p:nvPr>
          </p:nvSpPr>
          <p:spPr>
            <a:xfrm>
              <a:off x="18401" y="8687"/>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userDrawn="1">
              <p:custDataLst>
                <p:tags r:id="rId10"/>
              </p:custDataLst>
            </p:nvPr>
          </p:nvSpPr>
          <p:spPr>
            <a:xfrm>
              <a:off x="17883" y="8015"/>
              <a:ext cx="626" cy="6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90204" pitchFamily="34" charset="0"/>
                <a:ea typeface="微软雅黑" charset="-122"/>
              </a:defRPr>
            </a:lvl1pPr>
            <a:lvl2pPr indent="0" eaLnBrk="1" fontAlgn="auto" latinLnBrk="0" hangingPunct="1">
              <a:defRPr baseline="0">
                <a:solidFill>
                  <a:schemeClr val="tx1">
                    <a:lumMod val="85000"/>
                    <a:lumOff val="15000"/>
                  </a:schemeClr>
                </a:solidFill>
                <a:latin typeface="Arial" panose="020B0604020202090204" pitchFamily="34" charset="0"/>
                <a:ea typeface="微软雅黑" charset="-122"/>
              </a:defRPr>
            </a:lvl2pPr>
            <a:lvl3pPr indent="0" eaLnBrk="1" fontAlgn="auto" latinLnBrk="0" hangingPunct="1">
              <a:defRPr baseline="0">
                <a:solidFill>
                  <a:schemeClr val="tx1">
                    <a:lumMod val="85000"/>
                    <a:lumOff val="15000"/>
                  </a:schemeClr>
                </a:solidFill>
                <a:latin typeface="Arial" panose="020B0604020202090204" pitchFamily="34" charset="0"/>
                <a:ea typeface="微软雅黑" charset="-122"/>
              </a:defRPr>
            </a:lvl3pPr>
            <a:lvl4pPr indent="0" eaLnBrk="1" fontAlgn="auto" latinLnBrk="0" hangingPunct="1">
              <a:defRPr baseline="0">
                <a:solidFill>
                  <a:schemeClr val="tx1">
                    <a:lumMod val="85000"/>
                    <a:lumOff val="15000"/>
                  </a:schemeClr>
                </a:solidFill>
                <a:latin typeface="Arial" panose="020B0604020202090204" pitchFamily="34" charset="0"/>
                <a:ea typeface="微软雅黑" charset="-122"/>
              </a:defRPr>
            </a:lvl4pPr>
            <a:lvl5pPr indent="0" eaLnBrk="1" fontAlgn="auto" latinLnBrk="0" hangingPunct="1">
              <a:defRPr baseline="0">
                <a:solidFill>
                  <a:schemeClr val="tx1">
                    <a:lumMod val="85000"/>
                    <a:lumOff val="15000"/>
                  </a:schemeClr>
                </a:solidFill>
                <a:latin typeface="Arial" panose="020B0604020202090204" pitchFamily="34" charset="0"/>
                <a:ea typeface="微软雅黑"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2020/12/15</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0000" tIns="46800" rIns="90000" bIns="4680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2020/12/15</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0000" tIns="46800" rIns="90000" bIns="4680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0000" tIns="46800" rIns="90000" bIns="4680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9.xml"/></Relationships>
</file>

<file path=ppt/slides/_rels/slide46.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hemeOverride" Target="../theme/themeOverride1.xml"/><Relationship Id="rId5" Type="http://schemas.openxmlformats.org/officeDocument/2006/relationships/slideLayout" Target="../slideLayouts/slideLayout11.xml"/><Relationship Id="rId4" Type="http://schemas.openxmlformats.org/officeDocument/2006/relationships/tags" Target="../tags/tag17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a:t>国际商法专题研究</a:t>
            </a:r>
          </a:p>
        </p:txBody>
      </p:sp>
      <p:sp>
        <p:nvSpPr>
          <p:cNvPr id="3" name="副标题 2"/>
          <p:cNvSpPr>
            <a:spLocks noGrp="1"/>
          </p:cNvSpPr>
          <p:nvPr>
            <p:ph type="subTitle" idx="1"/>
          </p:nvPr>
        </p:nvSpPr>
        <p:spPr>
          <a:xfrm>
            <a:off x="2332387" y="4205401"/>
            <a:ext cx="7704222" cy="801114"/>
          </a:xfrm>
        </p:spPr>
        <p:txBody>
          <a:bodyPr/>
          <a:lstStyle/>
          <a:p>
            <a:r>
              <a:rPr lang="zh-CN" altLang="en-US"/>
              <a:t>主讲人：周新军教授</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罗马契约法的性质与法律渊源</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一、罗马契约法的性质</a:t>
            </a:r>
          </a:p>
          <a:p>
            <a:pPr marL="0" indent="0">
              <a:lnSpc>
                <a:spcPct val="150000"/>
              </a:lnSpc>
              <a:buNone/>
            </a:pPr>
            <a:r>
              <a:rPr lang="zh-CN" altLang="en-US" sz="2000"/>
              <a:t>1、公法与私法划分的标准是什么？</a:t>
            </a:r>
          </a:p>
          <a:p>
            <a:pPr marL="0" indent="0">
              <a:lnSpc>
                <a:spcPct val="150000"/>
              </a:lnSpc>
              <a:buNone/>
            </a:pPr>
            <a:r>
              <a:rPr lang="zh-CN" altLang="en-US" sz="2000"/>
              <a:t>2、把罗马契约法的性质与中国古代契约法相比你有什么看法？</a:t>
            </a:r>
          </a:p>
          <a:p>
            <a:pPr marL="0" indent="0">
              <a:lnSpc>
                <a:spcPct val="150000"/>
              </a:lnSpc>
              <a:buNone/>
            </a:pPr>
            <a:r>
              <a:rPr lang="zh-CN" altLang="en-US" sz="2000"/>
              <a:t>二、罗马法的法律渊源</a:t>
            </a:r>
          </a:p>
          <a:p>
            <a:pPr marL="0" indent="0">
              <a:lnSpc>
                <a:spcPct val="150000"/>
              </a:lnSpc>
              <a:buNone/>
            </a:pPr>
            <a:r>
              <a:rPr lang="zh-CN" altLang="en-US" sz="2000"/>
              <a:t>1、法律渊源的种类（法律、裁判官告示、法学家解释、皇帝谕令之间关系及特点）</a:t>
            </a:r>
          </a:p>
          <a:p>
            <a:pPr marL="0" indent="0">
              <a:lnSpc>
                <a:spcPct val="150000"/>
              </a:lnSpc>
              <a:buNone/>
            </a:pPr>
            <a:r>
              <a:rPr lang="zh-CN" altLang="en-US" sz="2000"/>
              <a:t>2、制定法的法典化形式</a:t>
            </a:r>
          </a:p>
          <a:p>
            <a:pPr marL="0" indent="0">
              <a:lnSpc>
                <a:spcPct val="150000"/>
              </a:lnSpc>
              <a:buNone/>
            </a:pPr>
            <a:r>
              <a:rPr lang="zh-CN" altLang="en-US" sz="2000"/>
              <a:t>3、与中国古代契约法的法律渊源进行比较后你有什么看法？如何以史为鉴丰富完善我国民法法律渊源？</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合同的成立——古罗马契约法的历史考察</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一、古罗马合同成立规则的发展演变的各个阶段有什么不同特点	</a:t>
            </a:r>
          </a:p>
          <a:p>
            <a:pPr marL="0" indent="0">
              <a:lnSpc>
                <a:spcPct val="150000"/>
              </a:lnSpc>
              <a:buNone/>
            </a:pPr>
            <a:r>
              <a:rPr lang="zh-CN" altLang="en-US" sz="2000"/>
              <a:t>（一）口头契约时期	</a:t>
            </a:r>
          </a:p>
          <a:p>
            <a:pPr marL="0" indent="0">
              <a:lnSpc>
                <a:spcPct val="150000"/>
              </a:lnSpc>
              <a:buNone/>
            </a:pPr>
            <a:r>
              <a:rPr lang="zh-CN" altLang="en-US" sz="2000"/>
              <a:t>（二）文书契约时期	</a:t>
            </a:r>
          </a:p>
          <a:p>
            <a:pPr marL="0" indent="0">
              <a:lnSpc>
                <a:spcPct val="150000"/>
              </a:lnSpc>
              <a:buNone/>
            </a:pPr>
            <a:r>
              <a:rPr lang="zh-CN" altLang="en-US" sz="2000"/>
              <a:t>（三）要物契约时期	</a:t>
            </a:r>
          </a:p>
          <a:p>
            <a:pPr marL="0" indent="0">
              <a:lnSpc>
                <a:spcPct val="150000"/>
              </a:lnSpc>
              <a:buNone/>
            </a:pPr>
            <a:r>
              <a:rPr lang="zh-CN" altLang="en-US" sz="2000"/>
              <a:t>（四）诺成契约时期</a:t>
            </a:r>
          </a:p>
          <a:p>
            <a:pPr marL="0" indent="0">
              <a:lnSpc>
                <a:spcPct val="150000"/>
              </a:lnSpc>
              <a:buNone/>
            </a:pPr>
            <a:r>
              <a:rPr sz="2000">
                <a:sym typeface="+mn-ea"/>
              </a:rPr>
              <a:t>（周枏在《罗马法原论》中是什么观点？）</a:t>
            </a:r>
            <a:endParaRPr lang="zh-CN" altLang="en-US" sz="2000"/>
          </a:p>
          <a:p>
            <a:pPr marL="0" indent="0">
              <a:lnSpc>
                <a:spcPct val="150000"/>
              </a:lnSpc>
              <a:buNone/>
            </a:pPr>
            <a:r>
              <a:rPr lang="zh-CN" altLang="en-US" sz="2000"/>
              <a:t>二、从古罗马与中国古代契约制度中合同成立规则的演变你得出了什么看法？如何以史为鉴完善我国民法典中的合同成立规则制度？</a:t>
            </a:r>
          </a:p>
          <a:p>
            <a:pPr marL="0" indent="0">
              <a:lnSpc>
                <a:spcPct val="150000"/>
              </a:lnSpc>
              <a:buNone/>
            </a:pPr>
            <a:endParaRPr lang="zh-CN" altLang="en-US" sz="2000" b="1"/>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第四节 罗马契约法有关违约及其违约责任的历史考察</a:t>
            </a:r>
          </a:p>
        </p:txBody>
      </p:sp>
      <p:sp>
        <p:nvSpPr>
          <p:cNvPr id="3" name="内容占位符 2"/>
          <p:cNvSpPr>
            <a:spLocks noGrp="1"/>
          </p:cNvSpPr>
          <p:nvPr>
            <p:ph idx="1"/>
          </p:nvPr>
        </p:nvSpPr>
        <p:spPr/>
        <p:txBody>
          <a:bodyPr/>
          <a:lstStyle/>
          <a:p>
            <a:pPr marL="0" indent="0">
              <a:lnSpc>
                <a:spcPct val="150000"/>
              </a:lnSpc>
              <a:buNone/>
            </a:pPr>
            <a:r>
              <a:rPr lang="zh-CN" altLang="en-US" sz="1800"/>
              <a:t>一、 罗马法违约归责原则及免责事由	</a:t>
            </a:r>
          </a:p>
          <a:p>
            <a:pPr marL="0" indent="0">
              <a:lnSpc>
                <a:spcPct val="150000"/>
              </a:lnSpc>
              <a:buNone/>
            </a:pPr>
            <a:r>
              <a:rPr lang="zh-CN" altLang="en-US" sz="1800"/>
              <a:t>（一） 客观责任原则	</a:t>
            </a:r>
          </a:p>
          <a:p>
            <a:pPr marL="0" indent="0">
              <a:lnSpc>
                <a:spcPct val="150000"/>
              </a:lnSpc>
              <a:buNone/>
            </a:pPr>
            <a:r>
              <a:rPr lang="zh-CN" altLang="en-US" sz="1800"/>
              <a:t>（二） 主观责任原则	</a:t>
            </a:r>
          </a:p>
          <a:p>
            <a:pPr marL="0" indent="0">
              <a:lnSpc>
                <a:spcPct val="150000"/>
              </a:lnSpc>
              <a:buNone/>
            </a:pPr>
            <a:r>
              <a:rPr lang="zh-CN" altLang="en-US" sz="1800"/>
              <a:t>（三）免责事由	</a:t>
            </a:r>
          </a:p>
          <a:p>
            <a:pPr marL="0" indent="0">
              <a:lnSpc>
                <a:spcPct val="150000"/>
              </a:lnSpc>
              <a:buNone/>
            </a:pPr>
            <a:r>
              <a:rPr lang="zh-CN" altLang="en-US" sz="1800"/>
              <a:t>二、 罗马法违约形态的划分</a:t>
            </a:r>
          </a:p>
          <a:p>
            <a:pPr marL="0" indent="0">
              <a:lnSpc>
                <a:spcPct val="150000"/>
              </a:lnSpc>
              <a:buNone/>
            </a:pPr>
            <a:r>
              <a:rPr lang="zh-CN" altLang="en-US" sz="1800"/>
              <a:t>违约形态的划分来源于罗马法吗？德国法对于罗马法违约形态划分是如何继承的?</a:t>
            </a:r>
          </a:p>
          <a:p>
            <a:pPr marL="0" indent="0">
              <a:lnSpc>
                <a:spcPct val="150000"/>
              </a:lnSpc>
              <a:buNone/>
            </a:pPr>
            <a:r>
              <a:rPr lang="zh-CN" altLang="en-US" sz="1800"/>
              <a:t>杨振山在《罗马法</a:t>
            </a:r>
            <a:r>
              <a:rPr lang="en-US" altLang="zh-CN" sz="1800"/>
              <a:t>·</a:t>
            </a:r>
            <a:r>
              <a:rPr sz="1800"/>
              <a:t>中国法与民法法典化</a:t>
            </a:r>
            <a:r>
              <a:rPr lang="zh-CN" altLang="en-US" sz="1800"/>
              <a:t>》中是如何论述这一问题的？</a:t>
            </a:r>
          </a:p>
          <a:p>
            <a:pPr marL="0" indent="0">
              <a:lnSpc>
                <a:spcPct val="150000"/>
              </a:lnSpc>
              <a:buNone/>
            </a:pPr>
            <a:r>
              <a:rPr lang="zh-CN" altLang="en-US" sz="1800"/>
              <a:t>三、罗马法违约的救济措施	</a:t>
            </a:r>
          </a:p>
          <a:p>
            <a:pPr marL="0" indent="0">
              <a:lnSpc>
                <a:spcPct val="150000"/>
              </a:lnSpc>
              <a:buNone/>
            </a:pPr>
            <a:r>
              <a:rPr lang="zh-CN" altLang="en-US" sz="1800"/>
              <a:t>四、从古罗马与中国古代违约责任制度的比较中你得出了什么看法？如何以史为鉴完善我国民法典中的违约责任制度？</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6606540" cy="793115"/>
          </a:xfrm>
        </p:spPr>
        <p:txBody>
          <a:bodyPr>
            <a:normAutofit fontScale="90000"/>
          </a:bodyPr>
          <a:lstStyle/>
          <a:p>
            <a:r>
              <a:rPr lang="zh-CN" altLang="en-US"/>
              <a:t>第三章英美法系、大陆法系及国际条约合同法专题研究</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合同的成立</a:t>
            </a:r>
          </a:p>
        </p:txBody>
      </p:sp>
      <p:sp>
        <p:nvSpPr>
          <p:cNvPr id="3" name="内容占位符 2"/>
          <p:cNvSpPr>
            <a:spLocks noGrp="1"/>
          </p:cNvSpPr>
          <p:nvPr>
            <p:ph idx="1"/>
          </p:nvPr>
        </p:nvSpPr>
        <p:spPr/>
        <p:txBody>
          <a:bodyPr/>
          <a:lstStyle/>
          <a:p>
            <a:pPr marL="0" indent="0">
              <a:lnSpc>
                <a:spcPct val="140000"/>
              </a:lnSpc>
              <a:buNone/>
            </a:pPr>
            <a:r>
              <a:rPr lang="zh-CN" altLang="en-US" dirty="0"/>
              <a:t>一</a:t>
            </a:r>
            <a:r>
              <a:rPr lang="zh-CN" altLang="en-US" dirty="0" smtClean="0"/>
              <a:t>、如何理解要约</a:t>
            </a:r>
            <a:r>
              <a:rPr lang="zh-CN" altLang="en-US" dirty="0"/>
              <a:t>内容的确定性</a:t>
            </a:r>
          </a:p>
          <a:p>
            <a:pPr marL="0" indent="0">
              <a:lnSpc>
                <a:spcPct val="140000"/>
              </a:lnSpc>
              <a:buNone/>
            </a:pPr>
            <a:r>
              <a:rPr lang="zh-CN" altLang="en-US" dirty="0"/>
              <a:t>各国对于要约内容的确定性的规定是什么？中国合同法及司法解释有规定吗？</a:t>
            </a:r>
          </a:p>
          <a:p>
            <a:pPr marL="0" indent="0">
              <a:lnSpc>
                <a:spcPct val="140000"/>
              </a:lnSpc>
              <a:buNone/>
            </a:pPr>
            <a:r>
              <a:rPr lang="zh-CN" altLang="en-US" dirty="0"/>
              <a:t>二</a:t>
            </a:r>
            <a:r>
              <a:rPr lang="zh-CN" altLang="en-US" dirty="0" smtClean="0"/>
              <a:t>、如何理解要约</a:t>
            </a:r>
            <a:r>
              <a:rPr lang="zh-CN" altLang="en-US" dirty="0"/>
              <a:t>受约束的意旨</a:t>
            </a:r>
          </a:p>
          <a:p>
            <a:pPr marL="0" indent="0">
              <a:lnSpc>
                <a:spcPct val="140000"/>
              </a:lnSpc>
              <a:buNone/>
            </a:pPr>
            <a:r>
              <a:rPr lang="zh-CN" altLang="en-US" dirty="0"/>
              <a:t>要约必须有要约人表明自己愿意受约束的意旨，那么当这种意旨未被明确地表述的时候，应该如何去判断呢？（各国的立法和实践是如何解决这个问题的，有没有值得中国借鉴的部分？</a:t>
            </a:r>
          </a:p>
          <a:p>
            <a:pPr marL="0" indent="0">
              <a:lnSpc>
                <a:spcPct val="140000"/>
              </a:lnSpc>
              <a:buNone/>
            </a:pPr>
            <a:r>
              <a:rPr lang="zh-CN" altLang="en-US" dirty="0"/>
              <a:t>三、缄默构成承诺的条件问题研究</a:t>
            </a:r>
          </a:p>
          <a:p>
            <a:pPr marL="0" indent="0">
              <a:lnSpc>
                <a:spcPct val="140000"/>
              </a:lnSpc>
              <a:buNone/>
            </a:pPr>
            <a:r>
              <a:rPr lang="zh-CN" altLang="en-US" dirty="0"/>
              <a:t>缄默不作为是否具有承诺的效力？根据《美国合同法重述》第30、69条，承诺是否可以不作为方式即缄默的方式作出?（查阅《英国合同法》P105，《法国合同法》P64，崔建远《合同法》P32，《德国民法总论》P261，280，我国民法典的规定呢？</a:t>
            </a:r>
          </a:p>
          <a:p>
            <a:pPr marL="0" indent="0">
              <a:lnSpc>
                <a:spcPct val="140000"/>
              </a:lnSpc>
              <a:buNone/>
            </a:pPr>
            <a:r>
              <a:rPr dirty="0">
                <a:sym typeface="+mn-ea"/>
              </a:rPr>
              <a:t>四、变更要约内容的接受与承诺的构成</a:t>
            </a:r>
            <a:endParaRPr lang="zh-CN" altLang="en-US" dirty="0"/>
          </a:p>
          <a:p>
            <a:pPr marL="0" indent="0">
              <a:lnSpc>
                <a:spcPct val="140000"/>
              </a:lnSpc>
              <a:buNone/>
            </a:pPr>
            <a:r>
              <a:rPr dirty="0">
                <a:sym typeface="+mn-ea"/>
              </a:rPr>
              <a:t>CISG和英美镜像规则的对比（查阅《英国合同法》P91-95，法国合同法P55，德国民法典第154条，《德国民法总论》P280，关于变更条款的承诺的效力，美国合同法重述第61条与第39条之间是否存在冲突？应该如何理解？我国民法典的规定呢？</a:t>
            </a:r>
            <a:endParaRPr lang="zh-CN" altLang="en-US" dirty="0"/>
          </a:p>
          <a:p>
            <a:pPr marL="0" indent="0">
              <a:lnSpc>
                <a:spcPct val="150000"/>
              </a:lnSpc>
              <a:buNone/>
            </a:pPr>
            <a:endParaRPr lang="zh-CN" alt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合同的效力</a:t>
            </a:r>
          </a:p>
        </p:txBody>
      </p:sp>
      <p:sp>
        <p:nvSpPr>
          <p:cNvPr id="3" name="内容占位符 2"/>
          <p:cNvSpPr>
            <a:spLocks noGrp="1"/>
          </p:cNvSpPr>
          <p:nvPr>
            <p:ph idx="1"/>
          </p:nvPr>
        </p:nvSpPr>
        <p:spPr/>
        <p:txBody>
          <a:bodyPr/>
          <a:lstStyle/>
          <a:p>
            <a:pPr marL="0" indent="0">
              <a:lnSpc>
                <a:spcPct val="150000"/>
              </a:lnSpc>
              <a:buNone/>
            </a:pPr>
            <a:r>
              <a:rPr lang="zh-CN" altLang="en-US" sz="2000" dirty="0"/>
              <a:t>一</a:t>
            </a:r>
            <a:r>
              <a:rPr lang="zh-CN" altLang="en-US" sz="2000" dirty="0" smtClean="0"/>
              <a:t>、英国</a:t>
            </a:r>
            <a:r>
              <a:rPr lang="zh-CN" altLang="en-US" sz="2000" dirty="0"/>
              <a:t>法中关于错误的规定及其启示</a:t>
            </a:r>
          </a:p>
          <a:p>
            <a:pPr marL="0" indent="0">
              <a:lnSpc>
                <a:spcPct val="150000"/>
              </a:lnSpc>
              <a:buNone/>
            </a:pPr>
            <a:r>
              <a:rPr lang="zh-CN" altLang="en-US" sz="2000" dirty="0"/>
              <a:t>在错误对合同效力影响问题上，法国法和德国法有何不同？在英国法中，哪些错误不能影响合同的有效性？哪些错误可以影响合同的有效性？在错误对合同效力影响问题上，英国法和大陆法有何区别？我国民法典的规定呢？</a:t>
            </a:r>
          </a:p>
          <a:p>
            <a:pPr marL="0" indent="0">
              <a:lnSpc>
                <a:spcPct val="150000"/>
              </a:lnSpc>
              <a:buNone/>
            </a:pPr>
            <a:r>
              <a:rPr lang="zh-CN" altLang="en-US" sz="2000" dirty="0"/>
              <a:t>二</a:t>
            </a:r>
            <a:r>
              <a:rPr lang="zh-CN" altLang="en-US" sz="2000" dirty="0" smtClean="0"/>
              <a:t>、英国</a:t>
            </a:r>
            <a:r>
              <a:rPr lang="zh-CN" altLang="en-US" sz="2000" dirty="0"/>
              <a:t>法中的虚假陈述与违约</a:t>
            </a:r>
            <a:r>
              <a:rPr lang="zh-CN" altLang="en-US" sz="2000" dirty="0" smtClean="0"/>
              <a:t>责任</a:t>
            </a:r>
            <a:endParaRPr lang="en-US" altLang="zh-CN" sz="2000" dirty="0" smtClean="0"/>
          </a:p>
          <a:p>
            <a:pPr marL="0" indent="0">
              <a:lnSpc>
                <a:spcPct val="150000"/>
              </a:lnSpc>
              <a:buNone/>
            </a:pPr>
            <a:r>
              <a:rPr lang="zh-CN" altLang="en-US" sz="2000" dirty="0" smtClean="0"/>
              <a:t>对</a:t>
            </a:r>
            <a:r>
              <a:rPr lang="zh-CN" altLang="en-US" sz="2000" dirty="0"/>
              <a:t>我国的启示英美法系与大陆法系的规定是什么？我国民法典的规定呢？比较后有何启示？</a:t>
            </a:r>
          </a:p>
          <a:p>
            <a:pPr marL="0" indent="0">
              <a:lnSpc>
                <a:spcPct val="150000"/>
              </a:lnSpc>
              <a:buNone/>
            </a:pPr>
            <a:r>
              <a:rPr lang="zh-CN" altLang="en-US" sz="2000" dirty="0"/>
              <a:t>三</a:t>
            </a:r>
            <a:r>
              <a:rPr lang="zh-CN" altLang="en-US" sz="2000" dirty="0" smtClean="0"/>
              <a:t>、英国</a:t>
            </a:r>
            <a:r>
              <a:rPr lang="zh-CN" altLang="en-US" sz="2000" dirty="0"/>
              <a:t>法中的胁迫及其启示</a:t>
            </a:r>
          </a:p>
          <a:p>
            <a:pPr marL="0" indent="0">
              <a:lnSpc>
                <a:spcPct val="150000"/>
              </a:lnSpc>
              <a:buNone/>
            </a:pPr>
            <a:endParaRPr lang="zh-CN" altLang="en-US" sz="2000" dirty="0"/>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合同的效力</a:t>
            </a:r>
          </a:p>
        </p:txBody>
      </p:sp>
      <p:sp>
        <p:nvSpPr>
          <p:cNvPr id="3" name="内容占位符 2"/>
          <p:cNvSpPr>
            <a:spLocks noGrp="1"/>
          </p:cNvSpPr>
          <p:nvPr>
            <p:ph idx="1"/>
          </p:nvPr>
        </p:nvSpPr>
        <p:spPr/>
        <p:txBody>
          <a:bodyPr/>
          <a:lstStyle/>
          <a:p>
            <a:pPr marL="0" indent="0">
              <a:lnSpc>
                <a:spcPct val="120000"/>
              </a:lnSpc>
              <a:buNone/>
            </a:pPr>
            <a:endParaRPr lang="zh-CN" altLang="en-US"/>
          </a:p>
          <a:p>
            <a:pPr marL="0" indent="0">
              <a:lnSpc>
                <a:spcPct val="120000"/>
              </a:lnSpc>
              <a:buNone/>
            </a:pPr>
            <a:r>
              <a:rPr lang="zh-CN" altLang="en-US"/>
              <a:t>四、英国法中的不正当影响与我国乘人之危的比较研究</a:t>
            </a:r>
          </a:p>
          <a:p>
            <a:pPr marL="0" indent="0">
              <a:lnSpc>
                <a:spcPct val="120000"/>
              </a:lnSpc>
              <a:buNone/>
            </a:pPr>
            <a:r>
              <a:rPr lang="zh-CN" altLang="en-US"/>
              <a:t>英美法和大陆法规定什么构成胁迫？其后果是什么？</a:t>
            </a:r>
          </a:p>
          <a:p>
            <a:pPr marL="0" indent="0">
              <a:lnSpc>
                <a:spcPct val="120000"/>
              </a:lnSpc>
              <a:buNone/>
            </a:pPr>
            <a:r>
              <a:rPr>
                <a:sym typeface="+mn-ea"/>
              </a:rPr>
              <a:t>英美法规定什么是不正当影响？法律后果如何？</a:t>
            </a:r>
            <a:endParaRPr lang="zh-CN" altLang="en-US"/>
          </a:p>
          <a:p>
            <a:pPr marL="0" indent="0">
              <a:lnSpc>
                <a:spcPct val="120000"/>
              </a:lnSpc>
              <a:buNone/>
            </a:pPr>
            <a:r>
              <a:rPr lang="zh-CN" altLang="en-US"/>
              <a:t> </a:t>
            </a:r>
            <a:r>
              <a:rPr lang="en-US" altLang="zh-CN"/>
              <a:t>1</a:t>
            </a:r>
            <a:r>
              <a:t>、</a:t>
            </a:r>
            <a:r>
              <a:rPr lang="zh-CN" altLang="en-US"/>
              <a:t> 法国法</a:t>
            </a:r>
          </a:p>
          <a:p>
            <a:pPr marL="0" indent="0">
              <a:lnSpc>
                <a:spcPct val="120000"/>
              </a:lnSpc>
              <a:buNone/>
            </a:pPr>
            <a:r>
              <a:rPr lang="zh-CN" altLang="en-US"/>
              <a:t>（1）条件</a:t>
            </a:r>
          </a:p>
          <a:p>
            <a:pPr marL="0" indent="0">
              <a:lnSpc>
                <a:spcPct val="120000"/>
              </a:lnSpc>
              <a:buNone/>
            </a:pPr>
            <a:r>
              <a:rPr lang="zh-CN" altLang="en-US"/>
              <a:t>①必须存在胁迫行为，并具有严重性和紧迫性</a:t>
            </a:r>
          </a:p>
          <a:p>
            <a:pPr marL="0" indent="0">
              <a:lnSpc>
                <a:spcPct val="120000"/>
              </a:lnSpc>
              <a:buNone/>
            </a:pPr>
            <a:r>
              <a:rPr lang="zh-CN" altLang="en-US"/>
              <a:t>②指向对象：合同的相对方或其近亲属、财产</a:t>
            </a:r>
          </a:p>
          <a:p>
            <a:pPr marL="0" indent="0">
              <a:lnSpc>
                <a:spcPct val="120000"/>
              </a:lnSpc>
              <a:buNone/>
            </a:pPr>
            <a:r>
              <a:rPr lang="zh-CN" altLang="en-US"/>
              <a:t>（2）后果：无效与相对无效</a:t>
            </a:r>
          </a:p>
          <a:p>
            <a:pPr marL="0" indent="0">
              <a:lnSpc>
                <a:spcPct val="120000"/>
              </a:lnSpc>
              <a:buNone/>
            </a:pPr>
            <a:r>
              <a:rPr lang="zh-CN" altLang="en-US"/>
              <a:t>2、德国法</a:t>
            </a:r>
          </a:p>
          <a:p>
            <a:pPr marL="0" indent="0">
              <a:lnSpc>
                <a:spcPct val="120000"/>
              </a:lnSpc>
              <a:buNone/>
            </a:pPr>
            <a:r>
              <a:rPr lang="zh-CN" altLang="en-US"/>
              <a:t>（1）要件</a:t>
            </a:r>
          </a:p>
          <a:p>
            <a:pPr marL="0" indent="0">
              <a:lnSpc>
                <a:spcPct val="120000"/>
              </a:lnSpc>
              <a:buNone/>
            </a:pPr>
            <a:r>
              <a:rPr lang="zh-CN" altLang="en-US"/>
              <a:t>（2）后果：可撤销</a:t>
            </a:r>
          </a:p>
          <a:p>
            <a:pPr marL="0" indent="0">
              <a:lnSpc>
                <a:spcPct val="120000"/>
              </a:lnSpc>
              <a:buNone/>
            </a:pPr>
            <a:r>
              <a:rPr lang="zh-CN" altLang="en-US"/>
              <a:t>（3）乘人之危</a:t>
            </a:r>
          </a:p>
          <a:p>
            <a:pPr marL="0" indent="0">
              <a:lnSpc>
                <a:spcPct val="60000"/>
              </a:lnSpc>
              <a:buNone/>
            </a:pPr>
            <a:endParaRPr lang="zh-CN" altLang="en-US"/>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合同的效力</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3、英美法</a:t>
            </a:r>
          </a:p>
          <a:p>
            <a:pPr marL="0" indent="0">
              <a:lnSpc>
                <a:spcPct val="150000"/>
              </a:lnSpc>
              <a:buNone/>
            </a:pPr>
            <a:r>
              <a:rPr lang="zh-CN" altLang="en-US" sz="2000"/>
              <a:t>（1）人身胁迫： 无效</a:t>
            </a:r>
          </a:p>
          <a:p>
            <a:pPr marL="0" indent="0">
              <a:lnSpc>
                <a:spcPct val="150000"/>
              </a:lnSpc>
              <a:buNone/>
            </a:pPr>
            <a:r>
              <a:rPr lang="zh-CN" altLang="en-US" sz="2000"/>
              <a:t>（2）经济胁迫：可撤销</a:t>
            </a:r>
          </a:p>
          <a:p>
            <a:pPr marL="0" indent="0">
              <a:lnSpc>
                <a:spcPct val="150000"/>
              </a:lnSpc>
              <a:buNone/>
            </a:pPr>
            <a:r>
              <a:rPr lang="zh-CN" altLang="en-US" sz="2000"/>
              <a:t>指合同的一方当事人滥用其优势地位，采取除暴力强制以外的其他压力（如经济上或商业上的压力），压制对方当事人的意志，迫使他在违背自主意志的情况下签订了合同。</a:t>
            </a:r>
          </a:p>
          <a:p>
            <a:pPr marL="0" indent="0">
              <a:lnSpc>
                <a:spcPct val="150000"/>
              </a:lnSpc>
              <a:buNone/>
            </a:pPr>
            <a:r>
              <a:rPr lang="zh-CN" altLang="en-US" sz="2000"/>
              <a:t>（3）不正当的影响：可撤销</a:t>
            </a:r>
          </a:p>
          <a:p>
            <a:pPr marL="0" indent="0">
              <a:lnSpc>
                <a:spcPct val="150000"/>
              </a:lnSpc>
              <a:buNone/>
            </a:pPr>
            <a:r>
              <a:rPr lang="zh-CN" altLang="en-US" sz="2000"/>
              <a:t>  一方当事人利用自己与另一方当事人的特殊的人身信赖关系采用不正当的间接压力和劝诱（道义上、精神上、智力上的）促使对方当事人被迫签定了不公平的合同</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合同的效力</a:t>
            </a:r>
          </a:p>
        </p:txBody>
      </p:sp>
      <p:sp>
        <p:nvSpPr>
          <p:cNvPr id="3" name="内容占位符 2"/>
          <p:cNvSpPr>
            <a:spLocks noGrp="1"/>
          </p:cNvSpPr>
          <p:nvPr>
            <p:ph idx="1"/>
          </p:nvPr>
        </p:nvSpPr>
        <p:spPr/>
        <p:txBody>
          <a:bodyPr/>
          <a:lstStyle/>
          <a:p>
            <a:pPr marL="0" indent="0">
              <a:lnSpc>
                <a:spcPct val="150000"/>
              </a:lnSpc>
              <a:buNone/>
            </a:pPr>
            <a:r>
              <a:rPr lang="zh-CN" altLang="en-US" sz="2000"/>
              <a:t>案例分析：原被告签订了一份船舶买卖合同，合同价款分五期，用美元付款，第一期付款时，正遇上美元贬值10％，被告威胁原告说，除非原告同意，今后的每期付款增加10％，否则毁约，由于原告急需用船，只好同意，1974年11月，被告交货，原告在交货后继续付款至全部付清，1975年7月，原告起诉，要求追回多付的10％的款项。请按英美法进行分析：</a:t>
            </a:r>
          </a:p>
          <a:p>
            <a:pPr marL="0" indent="0">
              <a:lnSpc>
                <a:spcPct val="150000"/>
              </a:lnSpc>
              <a:buNone/>
            </a:pPr>
            <a:r>
              <a:rPr lang="zh-CN" altLang="en-US" sz="2000"/>
              <a:t>问题：</a:t>
            </a:r>
          </a:p>
          <a:p>
            <a:pPr marL="0" indent="0">
              <a:lnSpc>
                <a:spcPct val="150000"/>
              </a:lnSpc>
              <a:buNone/>
            </a:pPr>
            <a:r>
              <a:rPr lang="zh-CN" altLang="en-US" sz="2000"/>
              <a:t>1．本案被告的行为是否构成胁迫？</a:t>
            </a:r>
          </a:p>
          <a:p>
            <a:pPr marL="0" indent="0">
              <a:lnSpc>
                <a:spcPct val="150000"/>
              </a:lnSpc>
              <a:buNone/>
            </a:pPr>
            <a:r>
              <a:rPr lang="zh-CN" altLang="en-US" sz="2000"/>
              <a:t>2．本案应如何处理？</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违约及其违约责任</a:t>
            </a:r>
          </a:p>
        </p:txBody>
      </p:sp>
      <p:sp>
        <p:nvSpPr>
          <p:cNvPr id="3" name="内容占位符 2"/>
          <p:cNvSpPr>
            <a:spLocks noGrp="1"/>
          </p:cNvSpPr>
          <p:nvPr>
            <p:ph idx="1"/>
          </p:nvPr>
        </p:nvSpPr>
        <p:spPr/>
        <p:txBody>
          <a:bodyPr/>
          <a:lstStyle/>
          <a:p>
            <a:pPr marL="0" indent="0">
              <a:lnSpc>
                <a:spcPct val="150000"/>
              </a:lnSpc>
              <a:buNone/>
            </a:pPr>
            <a:r>
              <a:rPr lang="zh-CN" altLang="en-US" sz="2000" dirty="0"/>
              <a:t>一、CISG中的预期违约与我国民法典相关规定的比较研究</a:t>
            </a:r>
          </a:p>
          <a:p>
            <a:pPr marL="0" indent="0">
              <a:lnSpc>
                <a:spcPct val="150000"/>
              </a:lnSpc>
              <a:buNone/>
            </a:pPr>
            <a:r>
              <a:rPr lang="zh-CN" altLang="en-US" sz="2000" dirty="0"/>
              <a:t>二</a:t>
            </a:r>
            <a:r>
              <a:rPr lang="zh-CN" altLang="en-US" sz="2000" dirty="0" smtClean="0"/>
              <a:t>、CISG</a:t>
            </a:r>
            <a:r>
              <a:rPr lang="zh-CN" altLang="en-US" sz="2000" dirty="0"/>
              <a:t>第71条与第72条中“显然”和“明显”的区分</a:t>
            </a:r>
          </a:p>
          <a:p>
            <a:pPr marL="0" indent="0">
              <a:lnSpc>
                <a:spcPct val="150000"/>
              </a:lnSpc>
              <a:buNone/>
            </a:pPr>
            <a:r>
              <a:rPr lang="zh-CN" altLang="en-US" sz="2000" dirty="0"/>
              <a:t>1、英国是否存在明示和默示预期违约两种形态的划分？如果存在，默示预期违约该如何救济？从英国的辛格夫人案的判决来看，可以认为英国存在默示预期违约吗？《英国合同法》第607页，预期违反合同中“不可能履行合同”是否等于“不能”？</a:t>
            </a:r>
          </a:p>
          <a:p>
            <a:pPr marL="0" indent="0">
              <a:lnSpc>
                <a:spcPct val="150000"/>
              </a:lnSpc>
              <a:buNone/>
            </a:pPr>
            <a:r>
              <a:rPr lang="zh-CN" altLang="en-US" sz="2000" dirty="0"/>
              <a:t> 2、明示预期违约和默示预期违约的区分标准？根据美国法，如何区分明示与默示预期违约？行为能否构成明示预期违约？是否将特定物卖给第三方就构成默示预期违约？</a:t>
            </a:r>
          </a:p>
          <a:p>
            <a:pPr marL="0" indent="0">
              <a:lnSpc>
                <a:spcPct val="150000"/>
              </a:lnSpc>
              <a:buNone/>
            </a:pPr>
            <a:r>
              <a:rPr lang="zh-CN" altLang="en-US" sz="2000" dirty="0"/>
              <a:t>3、《中国合同法》第108条“以行为表明不履行”是否构成默示预期违约？我国合同法上有无明示与默示预期违约之分？救济方式是否存在差异？我国《合同法》第68条和94条是否有衔接问题？</a:t>
            </a:r>
          </a:p>
          <a:p>
            <a:pPr marL="0" indent="0">
              <a:lnSpc>
                <a:spcPct val="150000"/>
              </a:lnSpc>
              <a:buNone/>
            </a:pPr>
            <a:endParaRPr lang="zh-CN" altLang="en-US" sz="20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8184" y="2628031"/>
            <a:ext cx="4567816" cy="793459"/>
          </a:xfrm>
        </p:spPr>
        <p:txBody>
          <a:bodyPr>
            <a:normAutofit fontScale="90000"/>
          </a:bodyPr>
          <a:lstStyle/>
          <a:p>
            <a:r>
              <a:rPr lang="zh-CN" altLang="en-US"/>
              <a:t>第一章国际商法导论</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违约及其违约责任</a:t>
            </a:r>
          </a:p>
        </p:txBody>
      </p:sp>
      <p:sp>
        <p:nvSpPr>
          <p:cNvPr id="3" name="内容占位符 2"/>
          <p:cNvSpPr>
            <a:spLocks noGrp="1"/>
          </p:cNvSpPr>
          <p:nvPr>
            <p:ph idx="1"/>
          </p:nvPr>
        </p:nvSpPr>
        <p:spPr/>
        <p:txBody>
          <a:bodyPr/>
          <a:lstStyle/>
          <a:p>
            <a:pPr marL="0" indent="0">
              <a:lnSpc>
                <a:spcPct val="120000"/>
              </a:lnSpc>
              <a:buNone/>
            </a:pPr>
            <a:r>
              <a:rPr lang="zh-CN" altLang="en-US" sz="2000"/>
              <a:t>4、如何区分与适用公约的第71条与第72条？“显然”和“明显”怎么区分？CISG第72条的将根本违反合同能否结合25条理解?其与第71条违反大部分重要义务如何区分？</a:t>
            </a:r>
          </a:p>
          <a:p>
            <a:pPr marL="0" indent="0">
              <a:lnSpc>
                <a:spcPct val="120000"/>
              </a:lnSpc>
              <a:buNone/>
            </a:pPr>
            <a:r>
              <a:rPr lang="zh-CN" altLang="en-US" sz="2000"/>
              <a:t>5、公约是否在默示预期违约的基础上又进行了进一步的分类？</a:t>
            </a:r>
          </a:p>
          <a:p>
            <a:pPr marL="0" indent="0">
              <a:lnSpc>
                <a:spcPct val="120000"/>
              </a:lnSpc>
              <a:buNone/>
            </a:pPr>
            <a:r>
              <a:rPr lang="zh-CN" altLang="en-US" sz="2000"/>
              <a:t>6、“一手交钱一手交货”的这种交易有没有存在把某些情况比如破产认定为默示预期违约的必要？应当先履行的一方的破产等情况可否认定为预期违约？</a:t>
            </a:r>
          </a:p>
          <a:p>
            <a:pPr marL="0" indent="0">
              <a:lnSpc>
                <a:spcPct val="120000"/>
              </a:lnSpc>
              <a:buNone/>
            </a:pPr>
            <a:r>
              <a:rPr lang="zh-CN" altLang="en-US" sz="2000"/>
              <a:t>7、大陆法系没有预期违约的相关制度，他们是如何解决英美法中的预期违约这一类问题的？</a:t>
            </a:r>
          </a:p>
          <a:p>
            <a:pPr marL="0" indent="0">
              <a:lnSpc>
                <a:spcPct val="120000"/>
              </a:lnSpc>
              <a:buNone/>
            </a:pPr>
            <a:r>
              <a:rPr lang="zh-CN" altLang="en-US" sz="2000"/>
              <a:t>8、是否可以把大陆法系不安抗辩权规定认为是一种预期违约形态的规定？查阅相关法条和在法律中的结构与内容回答问题</a:t>
            </a:r>
          </a:p>
          <a:p>
            <a:pPr marL="0" indent="0">
              <a:lnSpc>
                <a:spcPct val="120000"/>
              </a:lnSpc>
              <a:buNone/>
            </a:pPr>
            <a:r>
              <a:rPr lang="zh-CN" altLang="en-US" sz="2000"/>
              <a:t>9、《法国民法典》中的其他合同法规定是否有不安抗辩权？</a:t>
            </a:r>
          </a:p>
          <a:p>
            <a:pPr marL="0" indent="0">
              <a:lnSpc>
                <a:spcPct val="120000"/>
              </a:lnSpc>
              <a:buNone/>
            </a:pPr>
            <a:r>
              <a:rPr lang="zh-CN" altLang="en-US" sz="2000"/>
              <a:t>10、德国民法典第321条为什么理解为“不安抗辩权”而不是预期违约的规定？）</a:t>
            </a:r>
          </a:p>
          <a:p>
            <a:pPr marL="0" indent="0">
              <a:lnSpc>
                <a:spcPct val="150000"/>
              </a:lnSpc>
              <a:buNone/>
            </a:pPr>
            <a:endParaRPr lang="zh-CN" altLang="en-US" sz="200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违约及其违约责任</a:t>
            </a:r>
          </a:p>
        </p:txBody>
      </p:sp>
      <p:sp>
        <p:nvSpPr>
          <p:cNvPr id="3" name="内容占位符 2"/>
          <p:cNvSpPr>
            <a:spLocks noGrp="1"/>
          </p:cNvSpPr>
          <p:nvPr>
            <p:ph idx="1"/>
          </p:nvPr>
        </p:nvSpPr>
        <p:spPr/>
        <p:txBody>
          <a:bodyPr/>
          <a:lstStyle/>
          <a:p>
            <a:pPr marL="0" indent="0">
              <a:lnSpc>
                <a:spcPct val="150000"/>
              </a:lnSpc>
              <a:buNone/>
            </a:pPr>
            <a:r>
              <a:rPr lang="zh-CN" altLang="en-US" sz="2000"/>
              <a:t>三、英美法实际履行与我国民法典相关规则的比较研究</a:t>
            </a:r>
          </a:p>
          <a:p>
            <a:pPr marL="0" indent="0">
              <a:lnSpc>
                <a:spcPct val="150000"/>
              </a:lnSpc>
              <a:buNone/>
            </a:pPr>
            <a:r>
              <a:rPr lang="zh-CN" altLang="en-US" sz="2000"/>
              <a:t>1、合同法（二）案例三 Jones v.Daniel 若适用《合同法重述》，适用第39条还是第61条？</a:t>
            </a:r>
          </a:p>
          <a:p>
            <a:pPr marL="0" indent="0">
              <a:lnSpc>
                <a:spcPct val="150000"/>
              </a:lnSpc>
              <a:buNone/>
            </a:pPr>
            <a:r>
              <a:rPr lang="zh-CN" altLang="en-US" sz="2000"/>
              <a:t>2、各国以及国际条约对于继续履行的理念一样吗？波斯纳对于继续履行是怎么阐述的？</a:t>
            </a:r>
          </a:p>
          <a:p>
            <a:pPr marL="0" indent="0">
              <a:lnSpc>
                <a:spcPct val="150000"/>
              </a:lnSpc>
              <a:buNone/>
            </a:pPr>
            <a:r>
              <a:rPr lang="zh-CN" altLang="en-US" sz="2000"/>
              <a:t>3、在德国，实际履行（继续履行）是优先的救济原则吗？与中国法是一样的吗？（查阅德国民法典251条，281条，中国与《国际商事合同通则》一样吗？）</a:t>
            </a:r>
          </a:p>
          <a:p>
            <a:pPr marL="0" indent="0">
              <a:lnSpc>
                <a:spcPct val="150000"/>
              </a:lnSpc>
              <a:buNone/>
            </a:pPr>
            <a:r>
              <a:rPr lang="zh-CN" altLang="en-US" sz="2000"/>
              <a:t>四、合同落空与不可抗力的比较研究</a:t>
            </a:r>
          </a:p>
          <a:p>
            <a:pPr marL="0" indent="0">
              <a:lnSpc>
                <a:spcPct val="150000"/>
              </a:lnSpc>
              <a:buNone/>
            </a:pPr>
            <a:r>
              <a:rPr lang="zh-CN" altLang="en-US" sz="2000"/>
              <a:t>五、大陆法系情势变迁与英美法系合同落空比较研究（兼论我国民法典的规定）</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违约及其违约责任</a:t>
            </a:r>
          </a:p>
        </p:txBody>
      </p:sp>
      <p:sp>
        <p:nvSpPr>
          <p:cNvPr id="3" name="内容占位符 2"/>
          <p:cNvSpPr>
            <a:spLocks noGrp="1"/>
          </p:cNvSpPr>
          <p:nvPr>
            <p:ph idx="1"/>
          </p:nvPr>
        </p:nvSpPr>
        <p:spPr/>
        <p:txBody>
          <a:bodyPr/>
          <a:lstStyle/>
          <a:p>
            <a:pPr marL="0" indent="0">
              <a:lnSpc>
                <a:spcPct val="150000"/>
              </a:lnSpc>
              <a:buNone/>
            </a:pPr>
            <a:r>
              <a:rPr lang="zh-CN" altLang="en-US" sz="2000"/>
              <a:t>案例分析：</a:t>
            </a:r>
          </a:p>
          <a:p>
            <a:pPr marL="0" indent="0">
              <a:lnSpc>
                <a:spcPct val="150000"/>
              </a:lnSpc>
              <a:buNone/>
            </a:pPr>
            <a:r>
              <a:rPr lang="zh-CN" altLang="en-US" sz="2000"/>
              <a:t>原被告签订了一份租船合同，原告依照合同约定将船驶至俄国某港口，为被告装货，被告因货源不足，表示拒绝装货，此时装载期限尚未届满，原告继续催被告装货，此时英俄发生战争，合同履行已不可能，船主向英国起诉，要求被告承担违约责任。</a:t>
            </a:r>
          </a:p>
          <a:p>
            <a:pPr marL="0" indent="0">
              <a:lnSpc>
                <a:spcPct val="150000"/>
              </a:lnSpc>
              <a:buNone/>
            </a:pPr>
            <a:r>
              <a:rPr lang="zh-CN" altLang="en-US" sz="2000"/>
              <a:t>1．被告在装载期限未满时拒绝装货是否构成违约？</a:t>
            </a:r>
          </a:p>
          <a:p>
            <a:pPr marL="0" indent="0">
              <a:lnSpc>
                <a:spcPct val="150000"/>
              </a:lnSpc>
              <a:buNone/>
            </a:pPr>
            <a:r>
              <a:rPr lang="zh-CN" altLang="en-US" sz="2000"/>
              <a:t>2．原告采取了什么救济措施？</a:t>
            </a:r>
          </a:p>
          <a:p>
            <a:pPr marL="0" indent="0">
              <a:lnSpc>
                <a:spcPct val="150000"/>
              </a:lnSpc>
              <a:buNone/>
            </a:pPr>
            <a:r>
              <a:rPr lang="zh-CN" altLang="en-US" sz="2000"/>
              <a:t>3．被告是否承担违约责任？</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6606540" cy="793115"/>
          </a:xfrm>
        </p:spPr>
        <p:txBody>
          <a:bodyPr>
            <a:normAutofit/>
          </a:bodyPr>
          <a:lstStyle/>
          <a:p>
            <a:r>
              <a:rPr lang="zh-CN" altLang="en-US"/>
              <a:t>第四章  国际货物买卖法</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国际条约、国际惯例与国内法的适用</a:t>
            </a:r>
          </a:p>
        </p:txBody>
      </p:sp>
      <p:sp>
        <p:nvSpPr>
          <p:cNvPr id="3" name="内容占位符 2"/>
          <p:cNvSpPr>
            <a:spLocks noGrp="1"/>
          </p:cNvSpPr>
          <p:nvPr>
            <p:ph idx="1"/>
          </p:nvPr>
        </p:nvSpPr>
        <p:spPr/>
        <p:txBody>
          <a:bodyPr/>
          <a:lstStyle/>
          <a:p>
            <a:pPr marL="0" indent="0">
              <a:lnSpc>
                <a:spcPct val="150000"/>
              </a:lnSpc>
              <a:buNone/>
            </a:pPr>
            <a:r>
              <a:rPr lang="zh-CN" altLang="en-US" sz="2000" dirty="0" smtClean="0"/>
              <a:t>一</a:t>
            </a:r>
            <a:r>
              <a:rPr lang="zh-CN" altLang="en-US" sz="2000" dirty="0"/>
              <a:t>、《联合国销售合同公约》的适用条件</a:t>
            </a:r>
          </a:p>
          <a:p>
            <a:pPr marL="0" indent="0">
              <a:lnSpc>
                <a:spcPct val="150000"/>
              </a:lnSpc>
              <a:buNone/>
            </a:pPr>
            <a:r>
              <a:rPr lang="zh-CN" altLang="en-US" sz="2000" dirty="0"/>
              <a:t>二、国际贸易惯例的适用是否构成对CISG适用的排除？</a:t>
            </a:r>
          </a:p>
          <a:p>
            <a:pPr marL="0" indent="0">
              <a:lnSpc>
                <a:spcPct val="150000"/>
              </a:lnSpc>
              <a:buNone/>
            </a:pPr>
            <a:r>
              <a:rPr lang="zh-CN" altLang="en-US" sz="2000" dirty="0"/>
              <a:t>三</a:t>
            </a:r>
            <a:r>
              <a:rPr lang="zh-CN" altLang="en-US" sz="2000" dirty="0" smtClean="0"/>
              <a:t>、CISG</a:t>
            </a:r>
            <a:r>
              <a:rPr lang="zh-CN" altLang="en-US" sz="2000" dirty="0"/>
              <a:t>与国内法适用的关系</a:t>
            </a:r>
            <a:r>
              <a:rPr lang="zh-CN" altLang="en-US" sz="2000" dirty="0" smtClean="0"/>
              <a:t>？</a:t>
            </a:r>
            <a:endParaRPr lang="en-US" altLang="zh-CN" sz="2000" dirty="0" smtClean="0"/>
          </a:p>
          <a:p>
            <a:pPr indent="304800" algn="just">
              <a:lnSpc>
                <a:spcPts val="2000"/>
              </a:lnSpc>
              <a:spcAft>
                <a:spcPts val="0"/>
              </a:spcAft>
            </a:pPr>
            <a:r>
              <a:rPr lang="zh-CN" altLang="zh-CN" sz="2000" kern="100" dirty="0">
                <a:latin typeface="等线"/>
                <a:ea typeface="宋体"/>
                <a:cs typeface="Times New Roman"/>
              </a:rPr>
              <a:t>日本</a:t>
            </a:r>
            <a:r>
              <a:rPr lang="en-US" altLang="zh-CN" sz="2000" kern="100" dirty="0">
                <a:latin typeface="等线"/>
                <a:ea typeface="宋体"/>
                <a:cs typeface="Times New Roman"/>
              </a:rPr>
              <a:t>A</a:t>
            </a:r>
            <a:r>
              <a:rPr lang="zh-CN" altLang="zh-CN" sz="2000" kern="100" dirty="0">
                <a:latin typeface="等线"/>
                <a:ea typeface="宋体"/>
                <a:cs typeface="Times New Roman"/>
              </a:rPr>
              <a:t>公司与我国</a:t>
            </a:r>
            <a:r>
              <a:rPr lang="en-US" altLang="zh-CN" sz="2000" kern="100" dirty="0">
                <a:latin typeface="等线"/>
                <a:ea typeface="宋体"/>
                <a:cs typeface="Times New Roman"/>
              </a:rPr>
              <a:t>B</a:t>
            </a:r>
            <a:r>
              <a:rPr lang="zh-CN" altLang="zh-CN" sz="2000" kern="100" dirty="0">
                <a:latin typeface="等线"/>
                <a:ea typeface="宋体"/>
                <a:cs typeface="Times New Roman"/>
              </a:rPr>
              <a:t>公司已经做过多笔买卖。在履行前一个合同后，日本</a:t>
            </a:r>
            <a:r>
              <a:rPr lang="en-US" altLang="zh-CN" sz="2000" kern="100" dirty="0">
                <a:latin typeface="等线"/>
                <a:ea typeface="宋体"/>
                <a:cs typeface="Times New Roman"/>
              </a:rPr>
              <a:t>A</a:t>
            </a:r>
            <a:r>
              <a:rPr lang="zh-CN" altLang="zh-CN" sz="2000" kern="100" dirty="0">
                <a:latin typeface="等线"/>
                <a:ea typeface="宋体"/>
                <a:cs typeface="Times New Roman"/>
              </a:rPr>
              <a:t>公司又寄来一份订单，规定一切有关的交易条件按上次合同办理。以往，我国</a:t>
            </a:r>
            <a:r>
              <a:rPr lang="en-US" altLang="zh-CN" sz="2000" kern="100" dirty="0">
                <a:latin typeface="等线"/>
                <a:ea typeface="宋体"/>
                <a:cs typeface="Times New Roman"/>
              </a:rPr>
              <a:t>B</a:t>
            </a:r>
            <a:r>
              <a:rPr lang="zh-CN" altLang="zh-CN" sz="2000" kern="100" dirty="0">
                <a:latin typeface="等线"/>
                <a:ea typeface="宋体"/>
                <a:cs typeface="Times New Roman"/>
              </a:rPr>
              <a:t>公司接到订单后即表示承诺，然后发运货物。这次，</a:t>
            </a:r>
            <a:r>
              <a:rPr lang="en-US" altLang="zh-CN" sz="2000" kern="100" dirty="0">
                <a:latin typeface="等线"/>
                <a:ea typeface="宋体"/>
                <a:cs typeface="Times New Roman"/>
              </a:rPr>
              <a:t>B</a:t>
            </a:r>
            <a:r>
              <a:rPr lang="zh-CN" altLang="zh-CN" sz="2000" kern="100" dirty="0">
                <a:latin typeface="等线"/>
                <a:ea typeface="宋体"/>
                <a:cs typeface="Times New Roman"/>
              </a:rPr>
              <a:t>公司未予回答，时隔不久，日本</a:t>
            </a:r>
            <a:r>
              <a:rPr lang="en-US" altLang="zh-CN" sz="2000" kern="100" dirty="0">
                <a:latin typeface="等线"/>
                <a:ea typeface="宋体"/>
                <a:cs typeface="Times New Roman"/>
              </a:rPr>
              <a:t>A</a:t>
            </a:r>
            <a:r>
              <a:rPr lang="zh-CN" altLang="zh-CN" sz="2000" kern="100" dirty="0">
                <a:latin typeface="等线"/>
                <a:ea typeface="宋体"/>
                <a:cs typeface="Times New Roman"/>
              </a:rPr>
              <a:t>公司按惯常做法通过银行将信用证开到</a:t>
            </a:r>
            <a:r>
              <a:rPr lang="en-US" altLang="zh-CN" sz="2000" kern="100" dirty="0">
                <a:latin typeface="等线"/>
                <a:ea typeface="宋体"/>
                <a:cs typeface="Times New Roman"/>
              </a:rPr>
              <a:t>B</a:t>
            </a:r>
            <a:r>
              <a:rPr lang="zh-CN" altLang="zh-CN" sz="2000" kern="100" dirty="0">
                <a:latin typeface="等线"/>
                <a:ea typeface="宋体"/>
                <a:cs typeface="Times New Roman"/>
              </a:rPr>
              <a:t>公司，我国</a:t>
            </a:r>
            <a:r>
              <a:rPr lang="en-US" altLang="zh-CN" sz="2000" kern="100" dirty="0">
                <a:latin typeface="等线"/>
                <a:ea typeface="宋体"/>
                <a:cs typeface="Times New Roman"/>
              </a:rPr>
              <a:t>B</a:t>
            </a:r>
            <a:r>
              <a:rPr lang="zh-CN" altLang="zh-CN" sz="2000" kern="100" dirty="0">
                <a:latin typeface="等线"/>
                <a:ea typeface="宋体"/>
                <a:cs typeface="Times New Roman"/>
              </a:rPr>
              <a:t>公司仍置之不理，至此，日本</a:t>
            </a:r>
            <a:r>
              <a:rPr lang="en-US" altLang="zh-CN" sz="2000" kern="100" dirty="0">
                <a:latin typeface="等线"/>
                <a:ea typeface="宋体"/>
                <a:cs typeface="Times New Roman"/>
              </a:rPr>
              <a:t>A</a:t>
            </a:r>
            <a:r>
              <a:rPr lang="zh-CN" altLang="zh-CN" sz="2000" kern="100" dirty="0">
                <a:latin typeface="等线"/>
                <a:ea typeface="宋体"/>
                <a:cs typeface="Times New Roman"/>
              </a:rPr>
              <a:t>公司要求</a:t>
            </a:r>
            <a:r>
              <a:rPr lang="en-US" altLang="zh-CN" sz="2000" kern="100" dirty="0">
                <a:latin typeface="等线"/>
                <a:ea typeface="宋体"/>
                <a:cs typeface="Times New Roman"/>
              </a:rPr>
              <a:t>B</a:t>
            </a:r>
            <a:r>
              <a:rPr lang="zh-CN" altLang="zh-CN" sz="2000" kern="100" dirty="0">
                <a:latin typeface="等线"/>
                <a:ea typeface="宋体"/>
                <a:cs typeface="Times New Roman"/>
              </a:rPr>
              <a:t>公司履行合同，否则需要赔偿损失，其理由是</a:t>
            </a:r>
            <a:r>
              <a:rPr lang="en-US" altLang="zh-CN" sz="2000" kern="100" dirty="0">
                <a:latin typeface="等线"/>
                <a:ea typeface="宋体"/>
                <a:cs typeface="Times New Roman"/>
              </a:rPr>
              <a:t>B</a:t>
            </a:r>
            <a:r>
              <a:rPr lang="zh-CN" altLang="zh-CN" sz="2000" kern="100" dirty="0">
                <a:latin typeface="等线"/>
                <a:ea typeface="宋体"/>
                <a:cs typeface="Times New Roman"/>
              </a:rPr>
              <a:t>公司的沉默是对要约的默认，因此合同成立。</a:t>
            </a:r>
            <a:r>
              <a:rPr lang="en-US" altLang="zh-CN" sz="2000" kern="100" dirty="0">
                <a:latin typeface="等线"/>
                <a:ea typeface="宋体"/>
                <a:cs typeface="Times New Roman"/>
              </a:rPr>
              <a:t>A</a:t>
            </a:r>
            <a:r>
              <a:rPr lang="zh-CN" altLang="zh-CN" sz="2000" kern="100" dirty="0">
                <a:latin typeface="等线"/>
                <a:ea typeface="宋体"/>
                <a:cs typeface="Times New Roman"/>
              </a:rPr>
              <a:t>、</a:t>
            </a:r>
            <a:r>
              <a:rPr lang="en-US" altLang="zh-CN" sz="2000" kern="100" dirty="0">
                <a:latin typeface="等线"/>
                <a:ea typeface="宋体"/>
                <a:cs typeface="Times New Roman"/>
              </a:rPr>
              <a:t>B</a:t>
            </a:r>
            <a:r>
              <a:rPr lang="zh-CN" altLang="zh-CN" sz="2000" kern="100" dirty="0">
                <a:latin typeface="等线"/>
                <a:ea typeface="宋体"/>
                <a:cs typeface="Times New Roman"/>
              </a:rPr>
              <a:t>公司双方在争议过程中有仲裁条款但没有选择法律。仲裁庭注意到日本和中国都是</a:t>
            </a:r>
            <a:r>
              <a:rPr lang="en-US" altLang="zh-CN" sz="2000" kern="100" dirty="0">
                <a:latin typeface="等线"/>
                <a:ea typeface="宋体"/>
                <a:cs typeface="Times New Roman"/>
              </a:rPr>
              <a:t>1980</a:t>
            </a:r>
            <a:r>
              <a:rPr lang="zh-CN" altLang="zh-CN" sz="2000" kern="100" dirty="0">
                <a:latin typeface="等线"/>
                <a:ea typeface="宋体"/>
                <a:cs typeface="Times New Roman"/>
              </a:rPr>
              <a:t>年《联合国国际货物买卖合同公约》的缔约国。</a:t>
            </a:r>
            <a:endParaRPr lang="zh-CN" altLang="zh-CN" sz="2000" kern="100" dirty="0">
              <a:latin typeface="等线"/>
              <a:cs typeface="Times New Roman"/>
            </a:endParaRPr>
          </a:p>
          <a:p>
            <a:pPr indent="304800" algn="just">
              <a:lnSpc>
                <a:spcPts val="2000"/>
              </a:lnSpc>
              <a:spcAft>
                <a:spcPts val="0"/>
              </a:spcAft>
            </a:pPr>
            <a:r>
              <a:rPr lang="en-US" altLang="zh-CN" sz="2000" kern="100" dirty="0">
                <a:latin typeface="宋体"/>
                <a:cs typeface="Times New Roman"/>
              </a:rPr>
              <a:t>1</a:t>
            </a:r>
            <a:r>
              <a:rPr lang="zh-CN" altLang="zh-CN" sz="2000" kern="100" dirty="0">
                <a:latin typeface="等线"/>
                <a:ea typeface="宋体"/>
                <a:cs typeface="Times New Roman"/>
              </a:rPr>
              <a:t>、该合同是否可以适用《联合国国际货物买卖合同公约》？该公约在什么情况下可以适用？</a:t>
            </a:r>
            <a:endParaRPr lang="zh-CN" altLang="zh-CN" sz="2000" kern="100" dirty="0">
              <a:latin typeface="等线"/>
              <a:cs typeface="Times New Roman"/>
            </a:endParaRPr>
          </a:p>
          <a:p>
            <a:pPr indent="304800" algn="just">
              <a:lnSpc>
                <a:spcPts val="2000"/>
              </a:lnSpc>
              <a:spcAft>
                <a:spcPts val="0"/>
              </a:spcAft>
            </a:pPr>
            <a:r>
              <a:rPr lang="en-US" altLang="zh-CN" sz="2000" kern="100" dirty="0">
                <a:latin typeface="宋体"/>
                <a:cs typeface="Times New Roman"/>
              </a:rPr>
              <a:t>2</a:t>
            </a:r>
            <a:r>
              <a:rPr lang="zh-CN" altLang="zh-CN" sz="2000" kern="100" dirty="0">
                <a:latin typeface="等线"/>
                <a:ea typeface="宋体"/>
                <a:cs typeface="Times New Roman"/>
              </a:rPr>
              <a:t>、如果双方因合同的效力发生争议，是否可以适用</a:t>
            </a:r>
            <a:r>
              <a:rPr lang="en-US" altLang="zh-CN" sz="2000" kern="100" dirty="0">
                <a:latin typeface="等线"/>
                <a:ea typeface="宋体"/>
                <a:cs typeface="Times New Roman"/>
              </a:rPr>
              <a:t>CISG</a:t>
            </a:r>
            <a:r>
              <a:rPr lang="zh-CN" altLang="zh-CN" sz="2000" kern="100" dirty="0">
                <a:latin typeface="等线"/>
                <a:ea typeface="宋体"/>
                <a:cs typeface="Times New Roman"/>
              </a:rPr>
              <a:t>？</a:t>
            </a:r>
            <a:endParaRPr lang="zh-CN" altLang="zh-CN" sz="2000" kern="100" dirty="0">
              <a:latin typeface="等线"/>
              <a:cs typeface="Times New Roman"/>
            </a:endParaRPr>
          </a:p>
          <a:p>
            <a:pPr indent="304800" algn="just">
              <a:lnSpc>
                <a:spcPts val="2000"/>
              </a:lnSpc>
              <a:spcAft>
                <a:spcPts val="0"/>
              </a:spcAft>
            </a:pPr>
            <a:r>
              <a:rPr lang="en-US" altLang="zh-CN" sz="2000" kern="100" dirty="0">
                <a:latin typeface="宋体"/>
                <a:cs typeface="Times New Roman"/>
              </a:rPr>
              <a:t>3</a:t>
            </a:r>
            <a:r>
              <a:rPr lang="zh-CN" altLang="zh-CN" sz="2000" kern="100" dirty="0">
                <a:latin typeface="等线"/>
                <a:ea typeface="宋体"/>
                <a:cs typeface="Times New Roman"/>
              </a:rPr>
              <a:t>、在当事人已经选择其他法律的情况下，是否可以适用</a:t>
            </a:r>
            <a:r>
              <a:rPr lang="en-US" altLang="zh-CN" sz="2000" kern="100" dirty="0">
                <a:latin typeface="等线"/>
                <a:ea typeface="宋体"/>
                <a:cs typeface="Times New Roman"/>
              </a:rPr>
              <a:t>CISG</a:t>
            </a:r>
            <a:r>
              <a:rPr lang="zh-CN" altLang="zh-CN" sz="2000" kern="100" dirty="0">
                <a:latin typeface="等线"/>
                <a:ea typeface="宋体"/>
                <a:cs typeface="Times New Roman"/>
              </a:rPr>
              <a:t>？</a:t>
            </a:r>
            <a:endParaRPr lang="zh-CN" altLang="zh-CN" sz="2000" kern="100" dirty="0">
              <a:latin typeface="等线"/>
              <a:cs typeface="Times New Roman"/>
            </a:endParaRPr>
          </a:p>
          <a:p>
            <a:pPr indent="304800" algn="just">
              <a:lnSpc>
                <a:spcPts val="2000"/>
              </a:lnSpc>
              <a:spcAft>
                <a:spcPts val="0"/>
              </a:spcAft>
            </a:pPr>
            <a:r>
              <a:rPr lang="en-US" altLang="zh-CN" sz="2000" kern="100" dirty="0">
                <a:latin typeface="宋体"/>
                <a:cs typeface="Times New Roman"/>
              </a:rPr>
              <a:t>4</a:t>
            </a:r>
            <a:r>
              <a:rPr lang="zh-CN" altLang="zh-CN" sz="2000" kern="100" dirty="0">
                <a:latin typeface="等线"/>
                <a:ea typeface="宋体"/>
                <a:cs typeface="Times New Roman"/>
              </a:rPr>
              <a:t>、如果某一合同约定以</a:t>
            </a:r>
            <a:r>
              <a:rPr lang="en-US" altLang="zh-CN" sz="2000" kern="100" dirty="0">
                <a:latin typeface="等线"/>
                <a:ea typeface="宋体"/>
                <a:cs typeface="Times New Roman"/>
              </a:rPr>
              <a:t>CIF</a:t>
            </a:r>
            <a:r>
              <a:rPr lang="zh-CN" altLang="zh-CN" sz="2000" kern="100">
                <a:latin typeface="等线"/>
                <a:ea typeface="宋体"/>
                <a:cs typeface="Times New Roman"/>
              </a:rPr>
              <a:t>价格成交，此项对国际惯例的选择能否构成对公约适用的排除？</a:t>
            </a:r>
            <a:endParaRPr lang="zh-CN" altLang="zh-CN" sz="2000" kern="100">
              <a:latin typeface="等线"/>
              <a:cs typeface="Times New Roman"/>
            </a:endParaRPr>
          </a:p>
          <a:p>
            <a:pPr marL="0" indent="0">
              <a:lnSpc>
                <a:spcPct val="150000"/>
              </a:lnSpc>
              <a:buNone/>
            </a:pPr>
            <a:endParaRPr lang="zh-CN" altLang="en-US" sz="2000"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买方和卖方义务</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一、卖方的义务有哪些？</a:t>
            </a:r>
          </a:p>
          <a:p>
            <a:pPr marL="0" indent="0">
              <a:lnSpc>
                <a:spcPct val="150000"/>
              </a:lnSpc>
              <a:buNone/>
            </a:pPr>
            <a:r>
              <a:rPr lang="zh-CN" altLang="en-US" sz="2000"/>
              <a:t>二、卖方交货的时间和地点如何确定？</a:t>
            </a:r>
          </a:p>
          <a:p>
            <a:pPr marL="0" indent="0">
              <a:lnSpc>
                <a:spcPct val="150000"/>
              </a:lnSpc>
              <a:buNone/>
            </a:pPr>
            <a:r>
              <a:rPr lang="zh-CN" altLang="en-US" sz="2000"/>
              <a:t>三、卖方的品质担保义务确定的标准是什么？如果合同条款与样品的品质不一致，应该以何者为准？对此英国货物买卖法、美国统一商法典、CISG、中国法是如何规定的？（教材122案例中仲裁庭是如何根据CISG认定货物与合同不符的？你的看法呢？贸仲模拟赛中的案例应如何认定？</a:t>
            </a:r>
          </a:p>
          <a:p>
            <a:pPr marL="0" indent="0">
              <a:lnSpc>
                <a:spcPct val="150000"/>
              </a:lnSpc>
              <a:buNone/>
            </a:pPr>
            <a:r>
              <a:rPr lang="zh-CN" altLang="en-US" sz="2000"/>
              <a:t>四、 卖方不承担品质担保义务的条件？（如何看待教材P122案例中仲裁员的意见？）</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买方和卖方义务</a:t>
            </a:r>
          </a:p>
        </p:txBody>
      </p:sp>
      <p:sp>
        <p:nvSpPr>
          <p:cNvPr id="3" name="内容占位符 2"/>
          <p:cNvSpPr>
            <a:spLocks noGrp="1"/>
          </p:cNvSpPr>
          <p:nvPr>
            <p:ph idx="1"/>
          </p:nvPr>
        </p:nvSpPr>
        <p:spPr/>
        <p:txBody>
          <a:bodyPr/>
          <a:lstStyle/>
          <a:p>
            <a:pPr marL="0" indent="0">
              <a:lnSpc>
                <a:spcPct val="150000"/>
              </a:lnSpc>
              <a:buNone/>
            </a:pPr>
            <a:r>
              <a:rPr lang="zh-CN" altLang="en-US" sz="2000"/>
              <a:t>五、卖方承担品质担保义务的时间？（122案例是否符合卖方承担品质担保义务的时间？） </a:t>
            </a:r>
          </a:p>
          <a:p>
            <a:pPr marL="0" indent="0">
              <a:lnSpc>
                <a:spcPct val="150000"/>
              </a:lnSpc>
              <a:buNone/>
            </a:pPr>
            <a:r>
              <a:rPr lang="zh-CN" altLang="en-US" sz="2000"/>
              <a:t>六、 法律对于买方对于货物品质的检验有什么规定？（教材P122案例和2019年贸仲案例买方行为是否符合货物检验的相关规定？）</a:t>
            </a:r>
          </a:p>
          <a:p>
            <a:pPr marL="0" indent="0">
              <a:lnSpc>
                <a:spcPct val="150000"/>
              </a:lnSpc>
              <a:buNone/>
            </a:pPr>
            <a:r>
              <a:rPr lang="zh-CN" altLang="en-US" sz="2000"/>
              <a:t>七、买方提起品质担保异议的时间？不受检验和品质担保权利时间限制的条件是什么？（教材122案例中，卖方能援引第39条的规定吗？为什么？</a:t>
            </a:r>
          </a:p>
          <a:p>
            <a:pPr marL="0" indent="0">
              <a:lnSpc>
                <a:spcPct val="150000"/>
              </a:lnSpc>
              <a:buNone/>
            </a:pPr>
            <a:r>
              <a:rPr lang="zh-CN" altLang="en-US" sz="2000"/>
              <a:t>买方不受检验和品质担保权利时间限制的条件（教材122案例中，买方能援引第40条的规定吗？为什么？ ）</a:t>
            </a:r>
          </a:p>
          <a:p>
            <a:pPr marL="0" indent="0">
              <a:lnSpc>
                <a:spcPct val="150000"/>
              </a:lnSpc>
              <a:buNone/>
            </a:pPr>
            <a:r>
              <a:rPr lang="zh-CN" altLang="en-US" sz="2000"/>
              <a:t>八、卖方的权利担保义务</a:t>
            </a:r>
          </a:p>
          <a:p>
            <a:pPr marL="0" indent="0">
              <a:lnSpc>
                <a:spcPct val="150000"/>
              </a:lnSpc>
              <a:buNone/>
            </a:pPr>
            <a:r>
              <a:rPr lang="zh-CN" altLang="en-US" sz="2000"/>
              <a:t>九、买方的义务（支付货款地点、时间）</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货物所有权与风险的转移</a:t>
            </a:r>
          </a:p>
        </p:txBody>
      </p:sp>
      <p:sp>
        <p:nvSpPr>
          <p:cNvPr id="3" name="内容占位符 2"/>
          <p:cNvSpPr>
            <a:spLocks noGrp="1"/>
          </p:cNvSpPr>
          <p:nvPr>
            <p:ph idx="1"/>
          </p:nvPr>
        </p:nvSpPr>
        <p:spPr/>
        <p:txBody>
          <a:bodyPr/>
          <a:lstStyle/>
          <a:p>
            <a:pPr marL="0" indent="0">
              <a:lnSpc>
                <a:spcPct val="120000"/>
              </a:lnSpc>
              <a:buNone/>
            </a:pPr>
            <a:r>
              <a:rPr lang="zh-CN" altLang="en-US" sz="1800"/>
              <a:t>1、 各国及国际条约、国际惯例有关货物所有权转移时间的规定</a:t>
            </a:r>
          </a:p>
          <a:p>
            <a:pPr marL="0" indent="0">
              <a:lnSpc>
                <a:spcPct val="120000"/>
              </a:lnSpc>
              <a:buNone/>
            </a:pPr>
            <a:r>
              <a:rPr lang="zh-CN" altLang="en-US" sz="1800"/>
              <a:t>2、 各国及国际条约、国际惯例有关货物风险的转移的规定</a:t>
            </a:r>
          </a:p>
          <a:p>
            <a:pPr marL="0" indent="0">
              <a:lnSpc>
                <a:spcPct val="120000"/>
              </a:lnSpc>
              <a:buNone/>
            </a:pPr>
            <a:r>
              <a:rPr lang="zh-CN" altLang="en-US" sz="1800"/>
              <a:t>案例：中国环岛家具制造公司（简称环岛公司）与美国城外家具公司（简称城外公司）签订家具买卖合同一份，约定环岛公司在2008年3月份向城外公司提供家具300套，按照双方的商定，城外公司到环岛公司租用的某仓储公司仓库查看了样品，并商定了价格。2008年2月，环岛公司已依约将城外公司所需家具采购齐备，并存放于仓储公司仓库。3月5日、17日仓储公司两次传真并电话通知城外公司，速到仓储公司仓库提货，城外公司称，公司最近销路不畅，希望能延至5月份再提货，仓储公司答复请城外公司直接与环岛公司洽谈此事，事后，仓储公司一直没有接到环岛公司推迟交货的通知。4月7日，环岛公司邻近的工厂失火，殃及仓储公司仓库，存放其中的家具全部烧毁。环岛公司要求城外公司支付300套家具的货款，城外公司称，家具没有交给我公司，我公司不能凭空给钱，你认为该案应如何处理？为什么？</a:t>
            </a:r>
          </a:p>
          <a:p>
            <a:pPr marL="0" indent="0">
              <a:lnSpc>
                <a:spcPct val="120000"/>
              </a:lnSpc>
              <a:buNone/>
            </a:pPr>
            <a:r>
              <a:rPr lang="zh-CN" altLang="en-US" sz="1800"/>
              <a:t>1、本案的交货地点如何确定？</a:t>
            </a:r>
          </a:p>
          <a:p>
            <a:pPr marL="0" indent="0">
              <a:lnSpc>
                <a:spcPct val="120000"/>
              </a:lnSpc>
              <a:buNone/>
            </a:pPr>
            <a:r>
              <a:rPr lang="zh-CN" altLang="en-US" sz="1800"/>
              <a:t>2、CISG是如何规定卖方交货义务的?本案中卖方的义务履行是否符合规定？</a:t>
            </a:r>
          </a:p>
          <a:p>
            <a:pPr marL="0" indent="0">
              <a:lnSpc>
                <a:spcPct val="120000"/>
              </a:lnSpc>
              <a:buNone/>
            </a:pPr>
            <a:r>
              <a:rPr lang="zh-CN" altLang="en-US" sz="1800"/>
              <a:t>3、你认为该案应如何处理？为什么？</a:t>
            </a: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货物所有权与风险的转移</a:t>
            </a:r>
          </a:p>
        </p:txBody>
      </p:sp>
      <p:sp>
        <p:nvSpPr>
          <p:cNvPr id="3" name="内容占位符 2"/>
          <p:cNvSpPr>
            <a:spLocks noGrp="1"/>
          </p:cNvSpPr>
          <p:nvPr>
            <p:ph idx="1"/>
          </p:nvPr>
        </p:nvSpPr>
        <p:spPr/>
        <p:txBody>
          <a:bodyPr/>
          <a:lstStyle/>
          <a:p>
            <a:pPr marL="0" indent="0">
              <a:lnSpc>
                <a:spcPct val="120000"/>
              </a:lnSpc>
              <a:buNone/>
            </a:pPr>
            <a:r>
              <a:rPr lang="zh-CN" altLang="en-US" sz="1800"/>
              <a:t>3、 《公约》关于根本违反合同对风险转移的影响的规定</a:t>
            </a:r>
          </a:p>
          <a:p>
            <a:pPr marL="0" indent="0">
              <a:lnSpc>
                <a:spcPct val="120000"/>
              </a:lnSpc>
              <a:buNone/>
            </a:pPr>
            <a:r>
              <a:rPr lang="zh-CN" altLang="en-US" sz="1800"/>
              <a:t>案例：重庆某食品加工厂与香港某贸易公司签订食用猪油买卖合同，约定由香港公司提供美国产食用猪油50吨，每吨单价12000元，由深圳皇岗口岸入关后交货，猪油质量应符合国家食品卫生标准。香港公司将本地产工业猪油改头换面进行分装，贴上美国产食用猪油标签，将这批猪油放在集装箱车里层，又将部分美国原产食用猪油放在集装箱车外层，企图蒙混过关。猪油从深圳入关以后，因无法租到停车场，不能验货，双方商定货到重庆后，再进行检验。集装箱车进入重庆市时，边界卫生检疫站检验发现该批猪油系工业猪油，食品加工厂即与香港公司联系，提出拒绝收货，并要求香港公司速到食品加工厂处理善后事宜。集装箱车开往食品加工厂途中，经过某大桥时，大桥桥梁突然断裂，集装箱车翻入江中，汽车、货物全部损失。香港公司到重庆后，提出工业猪油也有利用价值，现因食品加工厂押运失职导致汽车、货物已全部毁损，不仅不退回货款，反而要求食品加工厂赔偿集装箱车。你认为该案应如何处理？为什么？</a:t>
            </a:r>
          </a:p>
          <a:p>
            <a:pPr marL="0" indent="0">
              <a:lnSpc>
                <a:spcPct val="120000"/>
              </a:lnSpc>
              <a:buNone/>
            </a:pPr>
            <a:r>
              <a:rPr lang="zh-CN" altLang="en-US" sz="1800"/>
              <a:t>1、CISG是如何规定卖方交货义务的?本案中卖方的义务履行是否符合规定？</a:t>
            </a:r>
          </a:p>
          <a:p>
            <a:pPr marL="0" indent="0">
              <a:lnSpc>
                <a:spcPct val="120000"/>
              </a:lnSpc>
              <a:buNone/>
            </a:pPr>
            <a:r>
              <a:rPr lang="zh-CN" altLang="en-US" sz="1800"/>
              <a:t>2、卖方违约对风险转移有何影响？你认为该案应如何处理？为什么？</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6606540" cy="793115"/>
          </a:xfrm>
        </p:spPr>
        <p:txBody>
          <a:bodyPr>
            <a:normAutofit/>
          </a:bodyPr>
          <a:lstStyle/>
          <a:p>
            <a:r>
              <a:rPr lang="zh-CN" altLang="en-US"/>
              <a:t>第五章  产品责任法专题</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国际商法的产生和发展</a:t>
            </a:r>
          </a:p>
        </p:txBody>
      </p:sp>
      <p:sp>
        <p:nvSpPr>
          <p:cNvPr id="3" name="内容占位符 2"/>
          <p:cNvSpPr>
            <a:spLocks noGrp="1"/>
          </p:cNvSpPr>
          <p:nvPr>
            <p:ph idx="1"/>
          </p:nvPr>
        </p:nvSpPr>
        <p:spPr/>
        <p:txBody>
          <a:bodyPr/>
          <a:lstStyle/>
          <a:p>
            <a:pPr marL="0" indent="0">
              <a:lnSpc>
                <a:spcPct val="150000"/>
              </a:lnSpc>
              <a:buNone/>
            </a:pPr>
            <a:r>
              <a:rPr lang="zh-CN" altLang="en-US" sz="2400"/>
              <a:t>一、国际商法的概念</a:t>
            </a:r>
          </a:p>
          <a:p>
            <a:pPr marL="0" indent="0">
              <a:lnSpc>
                <a:spcPct val="150000"/>
              </a:lnSpc>
              <a:buNone/>
            </a:pPr>
            <a:r>
              <a:rPr lang="en-US" altLang="zh-CN" sz="2400"/>
              <a:t>1.</a:t>
            </a:r>
            <a:r>
              <a:rPr sz="2400"/>
              <a:t>国际商法与国际经济法、国际私法有何区别？</a:t>
            </a:r>
          </a:p>
          <a:p>
            <a:pPr marL="0" indent="0">
              <a:lnSpc>
                <a:spcPct val="150000"/>
              </a:lnSpc>
              <a:buNone/>
            </a:pPr>
            <a:r>
              <a:rPr lang="en-US" altLang="zh-CN" sz="2400"/>
              <a:t>2.</a:t>
            </a:r>
            <a:r>
              <a:rPr sz="2400"/>
              <a:t>国际商法的调整对象是什么？</a:t>
            </a:r>
          </a:p>
          <a:p>
            <a:pPr marL="0" indent="0">
              <a:lnSpc>
                <a:spcPct val="150000"/>
              </a:lnSpc>
              <a:buNone/>
            </a:pPr>
            <a:r>
              <a:rPr sz="2400">
                <a:sym typeface="+mn-ea"/>
              </a:rPr>
              <a:t>（</a:t>
            </a:r>
            <a:r>
              <a:rPr lang="en-US" altLang="zh-CN" sz="2400">
                <a:sym typeface="+mn-ea"/>
              </a:rPr>
              <a:t>1</a:t>
            </a:r>
            <a:r>
              <a:rPr sz="2400">
                <a:sym typeface="+mn-ea"/>
              </a:rPr>
              <a:t>）商事关系（交易</a:t>
            </a:r>
            <a:r>
              <a:rPr lang="en-US" altLang="zh-CN" sz="2400">
                <a:sym typeface="+mn-ea"/>
              </a:rPr>
              <a:t>/</a:t>
            </a:r>
            <a:r>
              <a:rPr sz="2400">
                <a:sym typeface="+mn-ea"/>
              </a:rPr>
              <a:t>组织）</a:t>
            </a:r>
            <a:endParaRPr sz="2400"/>
          </a:p>
          <a:p>
            <a:pPr marL="0" indent="0">
              <a:lnSpc>
                <a:spcPct val="150000"/>
              </a:lnSpc>
              <a:buNone/>
            </a:pPr>
            <a:r>
              <a:rPr sz="2400">
                <a:sym typeface="+mn-ea"/>
              </a:rPr>
              <a:t>怎么判断商事交易关系？</a:t>
            </a:r>
            <a:endParaRPr sz="2400"/>
          </a:p>
          <a:p>
            <a:pPr marL="0" indent="0">
              <a:lnSpc>
                <a:spcPct val="150000"/>
              </a:lnSpc>
              <a:buNone/>
            </a:pPr>
            <a:r>
              <a:rPr sz="2400">
                <a:sym typeface="+mn-ea"/>
              </a:rPr>
              <a:t>（</a:t>
            </a:r>
            <a:r>
              <a:rPr lang="en-US" altLang="zh-CN" sz="2400">
                <a:sym typeface="+mn-ea"/>
              </a:rPr>
              <a:t>2</a:t>
            </a:r>
            <a:r>
              <a:rPr sz="2400">
                <a:sym typeface="+mn-ea"/>
              </a:rPr>
              <a:t>）国际性</a:t>
            </a:r>
            <a:endParaRPr sz="2400" b="1" u="sng"/>
          </a:p>
          <a:p>
            <a:pPr marL="0" indent="0">
              <a:lnSpc>
                <a:spcPct val="150000"/>
              </a:lnSpc>
              <a:buNone/>
            </a:pPr>
            <a:r>
              <a:rPr sz="2400" b="1" u="sng"/>
              <a:t>概念：调整国际商事交易和商事组织的各种关系的法律规范和惯例的总和。</a:t>
            </a:r>
            <a:endParaRPr sz="2400"/>
          </a:p>
          <a:p>
            <a:pPr marL="0" indent="0">
              <a:lnSpc>
                <a:spcPct val="150000"/>
              </a:lnSpc>
              <a:buNone/>
            </a:pPr>
            <a:endParaRPr lang="zh-CN" altLang="en-US" sz="2400"/>
          </a:p>
          <a:p>
            <a:pPr marL="0" indent="0">
              <a:lnSpc>
                <a:spcPct val="150000"/>
              </a:lnSpc>
              <a:buNone/>
            </a:pPr>
            <a:endParaRPr lang="zh-CN" altLang="en-US" sz="2400"/>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产品责任的概念与特点</a:t>
            </a:r>
          </a:p>
        </p:txBody>
      </p:sp>
      <p:sp>
        <p:nvSpPr>
          <p:cNvPr id="3" name="内容占位符 2"/>
          <p:cNvSpPr>
            <a:spLocks noGrp="1"/>
          </p:cNvSpPr>
          <p:nvPr>
            <p:ph idx="1"/>
          </p:nvPr>
        </p:nvSpPr>
        <p:spPr/>
        <p:txBody>
          <a:bodyPr/>
          <a:lstStyle/>
          <a:p>
            <a:pPr marL="0" indent="0">
              <a:lnSpc>
                <a:spcPct val="120000"/>
              </a:lnSpc>
              <a:buNone/>
            </a:pPr>
            <a:r>
              <a:rPr lang="zh-CN" altLang="en-US" sz="2000"/>
              <a:t>案例分析：</a:t>
            </a:r>
          </a:p>
          <a:p>
            <a:pPr marL="0" indent="0">
              <a:lnSpc>
                <a:spcPct val="120000"/>
              </a:lnSpc>
              <a:buNone/>
            </a:pPr>
            <a:r>
              <a:rPr lang="zh-CN" altLang="en-US" sz="2000"/>
              <a:t>1.在一假酒案中，由于造成了人身伤亡的后果，造假者要承担刑事责任、民事责任和行政责任，这一责任的总和是否是产品责任？</a:t>
            </a:r>
          </a:p>
          <a:p>
            <a:pPr marL="0" indent="0">
              <a:lnSpc>
                <a:spcPct val="120000"/>
              </a:lnSpc>
              <a:buNone/>
            </a:pPr>
            <a:endParaRPr lang="zh-CN" altLang="en-US" sz="2000"/>
          </a:p>
          <a:p>
            <a:pPr marL="0" indent="0">
              <a:lnSpc>
                <a:spcPct val="120000"/>
              </a:lnSpc>
              <a:buNone/>
            </a:pPr>
            <a:r>
              <a:rPr lang="zh-CN" altLang="en-US" sz="2000"/>
              <a:t>2.甲购买了一台电视机，图象不清晰，甲要求退货和赔偿，这是否是产品责任？ </a:t>
            </a:r>
          </a:p>
          <a:p>
            <a:pPr marL="0" indent="0">
              <a:lnSpc>
                <a:spcPct val="120000"/>
              </a:lnSpc>
              <a:buNone/>
            </a:pPr>
            <a:endParaRPr lang="zh-CN" altLang="en-US" sz="2000"/>
          </a:p>
          <a:p>
            <a:pPr marL="0" indent="0">
              <a:lnSpc>
                <a:spcPct val="120000"/>
              </a:lnSpc>
              <a:buNone/>
            </a:pPr>
            <a:r>
              <a:rPr lang="zh-CN" altLang="en-US" sz="2000"/>
              <a:t>3.乙是一名工程师，买来一台电热水器，在查看中发现有漏电的质量问题，于是要求生产者承担产品责任，你认为是否承担？</a:t>
            </a:r>
          </a:p>
          <a:p>
            <a:pPr marL="0" indent="0">
              <a:lnSpc>
                <a:spcPct val="120000"/>
              </a:lnSpc>
              <a:buNone/>
            </a:pPr>
            <a:endParaRPr lang="zh-CN" altLang="en-US" sz="2000"/>
          </a:p>
          <a:p>
            <a:pPr marL="0" indent="0">
              <a:lnSpc>
                <a:spcPct val="120000"/>
              </a:lnSpc>
              <a:buNone/>
            </a:pPr>
            <a:r>
              <a:rPr lang="zh-CN" altLang="en-US" sz="2000"/>
              <a:t>4.电视机发生短路导致电视机损毁，这是否构成产品责任的承担？</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国际条约及各国产品责任法的归责理论</a:t>
            </a:r>
          </a:p>
        </p:txBody>
      </p:sp>
      <p:sp>
        <p:nvSpPr>
          <p:cNvPr id="3" name="内容占位符 2"/>
          <p:cNvSpPr>
            <a:spLocks noGrp="1"/>
          </p:cNvSpPr>
          <p:nvPr>
            <p:ph idx="1"/>
          </p:nvPr>
        </p:nvSpPr>
        <p:spPr/>
        <p:txBody>
          <a:bodyPr/>
          <a:lstStyle/>
          <a:p>
            <a:pPr marL="0" indent="0">
              <a:lnSpc>
                <a:spcPct val="150000"/>
              </a:lnSpc>
              <a:buNone/>
            </a:pPr>
            <a:r>
              <a:rPr lang="zh-CN" altLang="en-US" sz="2000"/>
              <a:t>一、有关国际产品责任法的国际条约有哪些？</a:t>
            </a:r>
          </a:p>
          <a:p>
            <a:pPr marL="0" indent="0">
              <a:lnSpc>
                <a:spcPct val="150000"/>
              </a:lnSpc>
              <a:buNone/>
            </a:pPr>
            <a:r>
              <a:rPr lang="zh-CN" altLang="en-US" sz="2000"/>
              <a:t>二、严格责任的法律特征有哪些？它与“疏忽责任”及“担保责任”有何区别？中国的瑕疵担保责任与美国担保责任相同吗？为什么？与法国的担保责任呢？</a:t>
            </a:r>
          </a:p>
          <a:p>
            <a:pPr marL="0" indent="0">
              <a:lnSpc>
                <a:spcPct val="150000"/>
              </a:lnSpc>
              <a:buNone/>
            </a:pPr>
            <a:r>
              <a:rPr lang="zh-CN" altLang="en-US" sz="2000"/>
              <a:t>三、什么是产品缺陷？国际条约及各国法律是如何规定的？它主要包括哪几种类型？（案例八）</a:t>
            </a: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国际条约及各国产品责任法的适用范围</a:t>
            </a:r>
          </a:p>
        </p:txBody>
      </p:sp>
      <p:sp>
        <p:nvSpPr>
          <p:cNvPr id="3" name="内容占位符 2"/>
          <p:cNvSpPr>
            <a:spLocks noGrp="1"/>
          </p:cNvSpPr>
          <p:nvPr>
            <p:ph idx="1"/>
          </p:nvPr>
        </p:nvSpPr>
        <p:spPr/>
        <p:txBody>
          <a:bodyPr/>
          <a:lstStyle/>
          <a:p>
            <a:pPr marL="0" indent="0">
              <a:lnSpc>
                <a:spcPct val="150000"/>
              </a:lnSpc>
              <a:buNone/>
            </a:pPr>
            <a:r>
              <a:rPr lang="zh-CN" altLang="en-US" sz="2000"/>
              <a:t>一、国际条约及各国产品责任法的适用范围</a:t>
            </a:r>
          </a:p>
          <a:p>
            <a:pPr marL="0" indent="0">
              <a:lnSpc>
                <a:spcPct val="150000"/>
              </a:lnSpc>
              <a:buNone/>
            </a:pPr>
            <a:r>
              <a:rPr lang="zh-CN" altLang="en-US" sz="2000"/>
              <a:t>二、国际条约及各国产品责任法的产品责任的承担方式是什么？</a:t>
            </a:r>
          </a:p>
          <a:p>
            <a:pPr marL="0" indent="0">
              <a:lnSpc>
                <a:spcPct val="150000"/>
              </a:lnSpc>
              <a:buNone/>
            </a:pPr>
            <a:endParaRPr lang="zh-CN" altLang="en-US" sz="200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第四节 国际条约及各国产品责任法的抗辩事由</a:t>
            </a:r>
          </a:p>
        </p:txBody>
      </p:sp>
      <p:sp>
        <p:nvSpPr>
          <p:cNvPr id="3" name="内容占位符 2"/>
          <p:cNvSpPr>
            <a:spLocks noGrp="1"/>
          </p:cNvSpPr>
          <p:nvPr>
            <p:ph idx="1"/>
          </p:nvPr>
        </p:nvSpPr>
        <p:spPr/>
        <p:txBody>
          <a:bodyPr/>
          <a:lstStyle/>
          <a:p>
            <a:pPr marL="0" indent="0">
              <a:lnSpc>
                <a:spcPct val="120000"/>
              </a:lnSpc>
              <a:buNone/>
            </a:pPr>
            <a:r>
              <a:rPr lang="zh-CN" altLang="en-US" sz="2000"/>
              <a:t>一</a:t>
            </a:r>
            <a:r>
              <a:rPr lang="zh-CN" altLang="en-US"/>
              <a:t>、国际条约及各国产品责任法的抗辩事由有哪些？  </a:t>
            </a:r>
          </a:p>
          <a:p>
            <a:pPr marL="0" indent="0">
              <a:lnSpc>
                <a:spcPct val="120000"/>
              </a:lnSpc>
              <a:buNone/>
            </a:pPr>
            <a:r>
              <a:rPr lang="zh-CN" altLang="en-US"/>
              <a:t>案例分析：刘某伙同王某从某电扇厂仓库偷出未经检验的电扇两台，二人各分得一台，刘某在使用时，被飞出的扇页削掉左耳，刘某以产品存在设计和制造缺陷为由向电扇厂提出索赔。</a:t>
            </a:r>
          </a:p>
          <a:p>
            <a:pPr marL="0" indent="0">
              <a:lnSpc>
                <a:spcPct val="120000"/>
              </a:lnSpc>
              <a:buNone/>
            </a:pPr>
            <a:r>
              <a:rPr lang="zh-CN" altLang="en-US"/>
              <a:t>问：（1）电扇厂是否应承担责任？如果是从商店偷的呢？</a:t>
            </a:r>
          </a:p>
          <a:p>
            <a:pPr marL="0" indent="0">
              <a:lnSpc>
                <a:spcPct val="120000"/>
              </a:lnSpc>
              <a:buNone/>
            </a:pPr>
            <a:r>
              <a:rPr lang="zh-CN" altLang="en-US"/>
              <a:t>（2）A药店在销售某药品时明示警告该产品具有某种危害人体健康的副作用，消费者甲购买并使用造成人身伤害，经查明，确系该有瑕疵产品造成，但在产品生产时，凭当时技术手段并不能发现这种缺陷存在。A药店声称：依《消费者权益保护法》规定，A已尽通知义务，不应当承担赔偿责任，应由生产厂家负责赔偿甲的损失，你认为</a:t>
            </a:r>
          </a:p>
          <a:p>
            <a:pPr marL="0" indent="0">
              <a:lnSpc>
                <a:spcPct val="120000"/>
              </a:lnSpc>
              <a:buNone/>
            </a:pPr>
            <a:r>
              <a:rPr lang="zh-CN" altLang="en-US"/>
              <a:t>1、生产者是否承担责任？商店呢？（请按照有关国际条约及美国法、中国法进行分析）</a:t>
            </a:r>
          </a:p>
          <a:p>
            <a:pPr marL="0" indent="0">
              <a:lnSpc>
                <a:spcPct val="120000"/>
              </a:lnSpc>
              <a:buNone/>
            </a:pPr>
            <a:r>
              <a:rPr lang="zh-CN" altLang="en-US"/>
              <a:t>2、假设某产品交付最初消费者11年后发生事故致人受伤，该产品明示的安全使用期是8年，此时受害人的请求权是否存在？如果受害人在事故发生第3年提起诉讼，怎么处理？（请按照有关国际条约及中国法进行分析）</a:t>
            </a:r>
          </a:p>
          <a:p>
            <a:pPr marL="0" indent="0">
              <a:lnSpc>
                <a:spcPct val="120000"/>
              </a:lnSpc>
              <a:buNone/>
            </a:pPr>
            <a:r>
              <a:rPr lang="zh-CN" altLang="en-US"/>
              <a:t> 3、假设产品投入流通时科学技术尚不能发现缺陷的存在，投入流通后生产者、销售者发现有产品缺陷，后产品缺陷造成损害，生产者或销售者是否承担责任？</a:t>
            </a:r>
          </a:p>
          <a:p>
            <a:pPr marL="0" indent="0">
              <a:lnSpc>
                <a:spcPct val="120000"/>
              </a:lnSpc>
              <a:buNone/>
            </a:pPr>
            <a:r>
              <a:rPr lang="zh-CN" altLang="en-US"/>
              <a:t>4、如果受害人故意或过失造成损害，缺陷产品的生产者是否可以此作为抗辩理由？（请按照有关国际条约及美国法、中国法进行分析）</a:t>
            </a:r>
            <a:endParaRPr lang="zh-CN" altLang="en-US" sz="2000"/>
          </a:p>
          <a:p>
            <a:pPr marL="0" indent="0">
              <a:lnSpc>
                <a:spcPct val="150000"/>
              </a:lnSpc>
              <a:buNone/>
            </a:pPr>
            <a:endParaRPr lang="zh-CN" altLang="en-US" sz="2000"/>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第五节  国际条约及各国产品责任法的诉讼管辖与法律适用</a:t>
            </a:r>
          </a:p>
        </p:txBody>
      </p:sp>
      <p:sp>
        <p:nvSpPr>
          <p:cNvPr id="3" name="内容占位符 2"/>
          <p:cNvSpPr>
            <a:spLocks noGrp="1"/>
          </p:cNvSpPr>
          <p:nvPr>
            <p:ph idx="1"/>
          </p:nvPr>
        </p:nvSpPr>
        <p:spPr/>
        <p:txBody>
          <a:bodyPr/>
          <a:lstStyle/>
          <a:p>
            <a:pPr marL="0" indent="0">
              <a:lnSpc>
                <a:spcPct val="120000"/>
              </a:lnSpc>
              <a:buNone/>
            </a:pPr>
            <a:r>
              <a:rPr lang="zh-CN" altLang="en-US" sz="1800"/>
              <a:t>一、国际条约及各国产品责任法的诉讼管辖与法律适用是如何规定的？</a:t>
            </a:r>
          </a:p>
          <a:p>
            <a:pPr marL="0" indent="0">
              <a:lnSpc>
                <a:spcPct val="120000"/>
              </a:lnSpc>
              <a:buNone/>
            </a:pPr>
            <a:r>
              <a:rPr lang="zh-CN" altLang="en-US" sz="1800"/>
              <a:t>案例分析：中国公民甲旅行至日本，在日本商店A处购得美国B厂生产的饮料，饮后感觉十分难受，此时发现口腔咽喉受到刺激，导致出血，A商店急送甲至医院，经查，甲系饮用有毒性的强碱性液体使身体受到伤害，同时，查明甲之食道，胃肠受到不同程度损伤。</a:t>
            </a:r>
          </a:p>
          <a:p>
            <a:pPr marL="0" indent="0">
              <a:lnSpc>
                <a:spcPct val="120000"/>
              </a:lnSpc>
              <a:buNone/>
            </a:pPr>
            <a:r>
              <a:rPr lang="zh-CN" altLang="en-US" sz="1800"/>
              <a:t>问：（1）由于甲系外地游客，A商店在经医院确诊甲无生命危险后，即要求甲出院，甲要求A商店给予赔偿，遭A拒绝，A称：甲应向生产者B厂索赔，因为自己没有过错，该说法有无法律依据，请按有关的国际条约已经英美法、大陆法系和中国法进行分析</a:t>
            </a:r>
          </a:p>
          <a:p>
            <a:pPr marL="0" indent="0">
              <a:lnSpc>
                <a:spcPct val="120000"/>
              </a:lnSpc>
              <a:buNone/>
            </a:pPr>
            <a:r>
              <a:rPr lang="zh-CN" altLang="en-US" sz="1800"/>
              <a:t>（2）假设甲买来饮料后招待朋友乙，乙发生损害，乙要求A商店赔偿，A称乙与A没有合同关系，不能赔偿，这种说法是否正确，为什么？请按有关的国际条约已经英美法、大陆法系和中国法进行分析</a:t>
            </a:r>
          </a:p>
          <a:p>
            <a:pPr marL="0" indent="0">
              <a:lnSpc>
                <a:spcPct val="120000"/>
              </a:lnSpc>
              <a:buNone/>
            </a:pPr>
            <a:r>
              <a:rPr lang="zh-CN" altLang="en-US" sz="1800"/>
              <a:t>（3）假设甲在美国喝到了中国F厂生产的饮料受到伤害向美国法院起诉，按照美国法，美国法院是否有管辖权，依据是什么？依据中国法美国法院是否有管辖权？美国将会如何考虑本案适用的法律？中国呢？】</a:t>
            </a:r>
          </a:p>
          <a:p>
            <a:pPr marL="0" indent="0">
              <a:lnSpc>
                <a:spcPct val="120000"/>
              </a:lnSpc>
              <a:buNone/>
            </a:pPr>
            <a:r>
              <a:rPr lang="zh-CN" altLang="en-US" sz="1800"/>
              <a:t>二、美国产品责任法中“长臂法”的内容是什么？</a:t>
            </a:r>
            <a:endParaRPr lang="zh-CN" altLang="en-US"/>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6606540" cy="793115"/>
          </a:xfrm>
        </p:spPr>
        <p:txBody>
          <a:bodyPr>
            <a:normAutofit/>
          </a:bodyPr>
          <a:lstStyle/>
          <a:p>
            <a:r>
              <a:rPr lang="zh-CN" altLang="en-US"/>
              <a:t>第六章  代理法专题</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a:sym typeface="+mn-ea"/>
            </a:endParaRPr>
          </a:p>
        </p:txBody>
      </p:sp>
      <p:sp>
        <p:nvSpPr>
          <p:cNvPr id="3" name="内容占位符 2"/>
          <p:cNvSpPr>
            <a:spLocks noGrp="1"/>
          </p:cNvSpPr>
          <p:nvPr>
            <p:ph idx="1"/>
          </p:nvPr>
        </p:nvSpPr>
        <p:spPr/>
        <p:txBody>
          <a:bodyPr/>
          <a:lstStyle/>
          <a:p>
            <a:pPr>
              <a:lnSpc>
                <a:spcPct val="150000"/>
              </a:lnSpc>
            </a:pPr>
            <a:r>
              <a:rPr lang="zh-CN" altLang="en-US" sz="2000"/>
              <a:t>第一节 代理的概念和分类</a:t>
            </a:r>
          </a:p>
          <a:p>
            <a:pPr marL="0" indent="0">
              <a:lnSpc>
                <a:spcPct val="150000"/>
              </a:lnSpc>
              <a:buNone/>
            </a:pPr>
            <a:r>
              <a:rPr lang="zh-CN" altLang="en-US" sz="2000"/>
              <a:t>各国有关代理的分类</a:t>
            </a:r>
          </a:p>
          <a:p>
            <a:pPr>
              <a:lnSpc>
                <a:spcPct val="150000"/>
              </a:lnSpc>
            </a:pPr>
            <a:r>
              <a:rPr lang="zh-CN" altLang="en-US" sz="2000"/>
              <a:t>第二节 本人与代理人的关系</a:t>
            </a:r>
          </a:p>
          <a:p>
            <a:pPr marL="0" indent="0">
              <a:lnSpc>
                <a:spcPct val="150000"/>
              </a:lnSpc>
              <a:buNone/>
            </a:pPr>
            <a:r>
              <a:rPr lang="zh-CN" altLang="en-US" sz="2000"/>
              <a:t>一、各国关于无权代理的规定</a:t>
            </a:r>
          </a:p>
          <a:p>
            <a:pPr marL="0" indent="0">
              <a:lnSpc>
                <a:spcPct val="150000"/>
              </a:lnSpc>
              <a:buNone/>
            </a:pPr>
            <a:r>
              <a:rPr lang="zh-CN" altLang="en-US" sz="2000"/>
              <a:t>二、代理关系终止的法律后果是什么？</a:t>
            </a:r>
          </a:p>
          <a:p>
            <a:pPr>
              <a:lnSpc>
                <a:spcPct val="150000"/>
              </a:lnSpc>
            </a:pPr>
            <a:r>
              <a:rPr lang="zh-CN" altLang="en-US" sz="2000"/>
              <a:t>第三节 本人及代理人与第三人的关系</a:t>
            </a:r>
          </a:p>
          <a:p>
            <a:pPr marL="0" indent="0">
              <a:lnSpc>
                <a:spcPct val="150000"/>
              </a:lnSpc>
              <a:buNone/>
            </a:pPr>
            <a:r>
              <a:rPr lang="zh-CN" altLang="en-US" sz="2000"/>
              <a:t>大陆法系间接代理的后果与英美法隐名代理和根本不披露代理关系存在的代理的区别</a:t>
            </a:r>
          </a:p>
          <a:p>
            <a:pPr>
              <a:lnSpc>
                <a:spcPct val="150000"/>
              </a:lnSpc>
            </a:pPr>
            <a:r>
              <a:rPr lang="zh-CN" altLang="en-US" sz="2000"/>
              <a:t>第四节 我国外贸代理制的特点</a:t>
            </a:r>
            <a:endParaRPr lang="zh-CN" altLang="en-US"/>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a:sym typeface="+mn-ea"/>
            </a:endParaRPr>
          </a:p>
        </p:txBody>
      </p:sp>
      <p:sp>
        <p:nvSpPr>
          <p:cNvPr id="3" name="内容占位符 2"/>
          <p:cNvSpPr>
            <a:spLocks noGrp="1"/>
          </p:cNvSpPr>
          <p:nvPr>
            <p:ph idx="1"/>
          </p:nvPr>
        </p:nvSpPr>
        <p:spPr/>
        <p:txBody>
          <a:bodyPr/>
          <a:lstStyle/>
          <a:p>
            <a:pPr marL="0" indent="0">
              <a:lnSpc>
                <a:spcPct val="150000"/>
              </a:lnSpc>
              <a:buNone/>
            </a:pPr>
            <a:r>
              <a:rPr lang="zh-CN" altLang="en-US" sz="2000"/>
              <a:t>案例分析：A公司委托其业务员B与C公司签订一份合同，于是写了一份委托书，说明从5月8日至5月18日由B处理一批服装出卖事宜，并交给B一份盖好A公司合同专用章的空白合同书。C公司迟至5月20日才派人来签订合同，B出示了委托书与空白合同，于是在5月21日双方签订了买卖合同并即时钱货两清。后公司认为服装出卖价格低于向业务员B交待的最低价格，于是否认合同有效，要求B赔偿A公司损失。</a:t>
            </a:r>
          </a:p>
          <a:p>
            <a:pPr marL="0" indent="0">
              <a:lnSpc>
                <a:spcPct val="150000"/>
              </a:lnSpc>
              <a:buNone/>
            </a:pPr>
            <a:r>
              <a:rPr lang="zh-CN" altLang="en-US" sz="2000"/>
              <a:t>问：（1）该合同是否对A公司有效？为什么？</a:t>
            </a:r>
          </a:p>
          <a:p>
            <a:pPr marL="0" indent="0">
              <a:lnSpc>
                <a:spcPct val="150000"/>
              </a:lnSpc>
              <a:buNone/>
            </a:pPr>
            <a:r>
              <a:rPr lang="zh-CN" altLang="en-US" sz="2000"/>
              <a:t>（2）B应否承担赔偿责任？为什么？</a:t>
            </a:r>
          </a:p>
          <a:p>
            <a:pPr marL="0" indent="0">
              <a:lnSpc>
                <a:spcPct val="150000"/>
              </a:lnSpc>
              <a:buNone/>
            </a:pPr>
            <a:r>
              <a:rPr lang="zh-CN" altLang="en-US" sz="2000"/>
              <a:t>（3）假设合同未履行给C公司造成损失，C可否要求有关当事人承担赔偿责任？为什么？</a:t>
            </a:r>
          </a:p>
          <a:p>
            <a:pPr marL="0" indent="0">
              <a:lnSpc>
                <a:spcPct val="150000"/>
              </a:lnSpc>
              <a:buNone/>
            </a:pPr>
            <a:r>
              <a:rPr lang="zh-CN" altLang="en-US" sz="2000"/>
              <a:t>（4）如果没有委托书，只是给了B盖有合同专用章的空白合同书，结果会怎样呢？</a:t>
            </a:r>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6606540" cy="793115"/>
          </a:xfrm>
        </p:spPr>
        <p:txBody>
          <a:bodyPr>
            <a:normAutofit/>
          </a:bodyPr>
          <a:lstStyle/>
          <a:p>
            <a:r>
              <a:rPr lang="zh-CN" altLang="en-US"/>
              <a:t>第七章  商事组织法专题</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商事组织法概述</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一、什么是商事组织？</a:t>
            </a:r>
          </a:p>
          <a:p>
            <a:pPr marL="0" indent="0">
              <a:lnSpc>
                <a:spcPct val="150000"/>
              </a:lnSpc>
              <a:buNone/>
            </a:pPr>
            <a:r>
              <a:rPr lang="zh-CN" altLang="en-US" sz="2000"/>
              <a:t>二、西方国家的商事组织主要有哪几种基本形式？</a:t>
            </a:r>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第一节 国际商法的产生和发展</a:t>
            </a:r>
          </a:p>
        </p:txBody>
      </p:sp>
      <p:sp>
        <p:nvSpPr>
          <p:cNvPr id="3" name="内容占位符 2"/>
          <p:cNvSpPr>
            <a:spLocks noGrp="1"/>
          </p:cNvSpPr>
          <p:nvPr>
            <p:ph idx="1"/>
          </p:nvPr>
        </p:nvSpPr>
        <p:spPr/>
        <p:txBody>
          <a:bodyPr/>
          <a:lstStyle/>
          <a:p>
            <a:pPr marL="0" indent="0">
              <a:lnSpc>
                <a:spcPct val="150000"/>
              </a:lnSpc>
              <a:buNone/>
            </a:pPr>
            <a:r>
              <a:rPr lang="zh-CN" altLang="en-US" sz="2400" dirty="0" smtClean="0"/>
              <a:t>二</a:t>
            </a:r>
            <a:r>
              <a:rPr lang="zh-CN" altLang="en-US" sz="2400" dirty="0"/>
              <a:t>、法律渊源</a:t>
            </a:r>
          </a:p>
          <a:p>
            <a:pPr marL="0" indent="0">
              <a:lnSpc>
                <a:spcPct val="150000"/>
              </a:lnSpc>
              <a:buNone/>
            </a:pPr>
            <a:r>
              <a:rPr lang="zh-CN" altLang="en-US" sz="2400" dirty="0"/>
              <a:t>1、国际条约</a:t>
            </a:r>
          </a:p>
          <a:p>
            <a:pPr marL="0" indent="0">
              <a:lnSpc>
                <a:spcPct val="150000"/>
              </a:lnSpc>
              <a:buNone/>
            </a:pPr>
            <a:r>
              <a:rPr lang="en-US" altLang="zh-CN" sz="2400" dirty="0"/>
              <a:t>	</a:t>
            </a:r>
            <a:r>
              <a:rPr lang="zh-CN" altLang="en-US" sz="2400" dirty="0"/>
              <a:t>（1）统一实体法条约</a:t>
            </a:r>
          </a:p>
          <a:p>
            <a:pPr marL="0" indent="0">
              <a:lnSpc>
                <a:spcPct val="150000"/>
              </a:lnSpc>
              <a:buNone/>
            </a:pPr>
            <a:r>
              <a:rPr lang="en-US" altLang="zh-CN" sz="2400" dirty="0"/>
              <a:t>	</a:t>
            </a:r>
            <a:r>
              <a:rPr lang="zh-CN" altLang="en-US" sz="2400" dirty="0"/>
              <a:t>（2）统一冲突法条约</a:t>
            </a:r>
          </a:p>
          <a:p>
            <a:pPr marL="0" indent="0">
              <a:lnSpc>
                <a:spcPct val="150000"/>
              </a:lnSpc>
              <a:buNone/>
            </a:pPr>
            <a:r>
              <a:rPr lang="zh-CN" altLang="en-US" sz="2400" dirty="0"/>
              <a:t>2、国际惯例</a:t>
            </a:r>
          </a:p>
          <a:p>
            <a:pPr marL="0" indent="0">
              <a:lnSpc>
                <a:spcPct val="150000"/>
              </a:lnSpc>
              <a:buNone/>
            </a:pPr>
            <a:r>
              <a:rPr lang="zh-CN" altLang="en-US" sz="2400" dirty="0"/>
              <a:t>3、各国国内的民</a:t>
            </a:r>
            <a:r>
              <a:rPr lang="zh-CN" altLang="en-US" sz="2400" dirty="0" smtClean="0"/>
              <a:t>商法</a:t>
            </a:r>
            <a:endParaRPr lang="en-US" altLang="zh-CN" sz="2400" dirty="0"/>
          </a:p>
          <a:p>
            <a:pPr marL="0" indent="0">
              <a:lnSpc>
                <a:spcPct val="150000"/>
              </a:lnSpc>
              <a:buNone/>
            </a:pPr>
            <a:r>
              <a:rPr lang="zh-CN" altLang="en-US" sz="2400" dirty="0" smtClean="0"/>
              <a:t>三、国际商法发展经历了几个阶段</a:t>
            </a:r>
            <a:endParaRPr lang="zh-CN" altLang="en-US" sz="2400"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合伙企业法</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一、什么是合伙企业？</a:t>
            </a:r>
          </a:p>
          <a:p>
            <a:pPr marL="0" indent="0">
              <a:lnSpc>
                <a:spcPct val="150000"/>
              </a:lnSpc>
              <a:buNone/>
            </a:pPr>
            <a:r>
              <a:rPr lang="zh-CN" altLang="en-US" sz="2000"/>
              <a:t>二、它有什么特点？</a:t>
            </a:r>
          </a:p>
          <a:p>
            <a:pPr marL="0" indent="0">
              <a:lnSpc>
                <a:spcPct val="150000"/>
              </a:lnSpc>
              <a:buNone/>
            </a:pPr>
            <a:r>
              <a:rPr lang="zh-CN" altLang="en-US" sz="2000"/>
              <a:t>三、在英美法中，法院在评定当事人之间存在事实上合伙关系时主要考虑哪些因素？</a:t>
            </a:r>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公司法</a:t>
            </a:r>
          </a:p>
        </p:txBody>
      </p:sp>
      <p:sp>
        <p:nvSpPr>
          <p:cNvPr id="3" name="内容占位符 2"/>
          <p:cNvSpPr>
            <a:spLocks noGrp="1"/>
          </p:cNvSpPr>
          <p:nvPr>
            <p:ph idx="1"/>
          </p:nvPr>
        </p:nvSpPr>
        <p:spPr/>
        <p:txBody>
          <a:bodyPr/>
          <a:lstStyle/>
          <a:p>
            <a:pPr marL="0" indent="0">
              <a:lnSpc>
                <a:spcPct val="120000"/>
              </a:lnSpc>
              <a:buNone/>
            </a:pPr>
            <a:r>
              <a:rPr lang="zh-CN" altLang="en-US" sz="1800"/>
              <a:t>一、什么是公司？公司具有哪些法律特征？</a:t>
            </a:r>
          </a:p>
          <a:p>
            <a:pPr marL="0" indent="0">
              <a:lnSpc>
                <a:spcPct val="120000"/>
              </a:lnSpc>
              <a:buNone/>
            </a:pPr>
            <a:r>
              <a:rPr lang="zh-CN" altLang="en-US" sz="1800"/>
              <a:t>二、何谓“揭开公司面纱原则”？试举例说明。</a:t>
            </a:r>
          </a:p>
          <a:p>
            <a:pPr marL="0" indent="0">
              <a:lnSpc>
                <a:spcPct val="120000"/>
              </a:lnSpc>
              <a:buNone/>
            </a:pPr>
            <a:r>
              <a:rPr lang="zh-CN" altLang="en-US" sz="1800"/>
              <a:t>三、什么是有限责任公司？什么是股份有限公司？两者有何区别？	</a:t>
            </a:r>
          </a:p>
          <a:p>
            <a:pPr marL="0" indent="0">
              <a:lnSpc>
                <a:spcPct val="120000"/>
              </a:lnSpc>
              <a:buNone/>
            </a:pPr>
            <a:r>
              <a:rPr lang="zh-CN" altLang="en-US" sz="1800"/>
              <a:t>四、什么是公司章程？大陆法系的公司章程与英美法系的公司章程有何差异？</a:t>
            </a:r>
          </a:p>
          <a:p>
            <a:pPr marL="0" indent="0">
              <a:lnSpc>
                <a:spcPct val="120000"/>
              </a:lnSpc>
              <a:buNone/>
            </a:pPr>
            <a:r>
              <a:rPr lang="zh-CN" altLang="en-US" sz="1800"/>
              <a:t>五、“越权原则”的内容是什么？近年来有何变化？</a:t>
            </a:r>
          </a:p>
          <a:p>
            <a:pPr marL="0" indent="0">
              <a:lnSpc>
                <a:spcPct val="120000"/>
              </a:lnSpc>
              <a:buNone/>
            </a:pPr>
            <a:r>
              <a:rPr lang="zh-CN" altLang="en-US" sz="1800"/>
              <a:t>六、西方国家的股份有限公司的注册登记一般应履行哪些法律步骤？</a:t>
            </a:r>
          </a:p>
          <a:p>
            <a:pPr marL="0" indent="0">
              <a:lnSpc>
                <a:spcPct val="120000"/>
              </a:lnSpc>
              <a:buNone/>
            </a:pPr>
            <a:r>
              <a:rPr lang="zh-CN" altLang="en-US" sz="1800"/>
              <a:t>七、什么是公司资本？各国公司法对公司资本有哪些原则规定？</a:t>
            </a:r>
          </a:p>
          <a:p>
            <a:pPr marL="0" indent="0">
              <a:lnSpc>
                <a:spcPct val="120000"/>
              </a:lnSpc>
              <a:buNone/>
            </a:pPr>
            <a:r>
              <a:rPr lang="zh-CN" altLang="en-US" sz="1800"/>
              <a:t>八、什么是授权资本制？什么是法定资本制？两者的主要区别是什么？</a:t>
            </a:r>
          </a:p>
          <a:p>
            <a:pPr marL="0" indent="0">
              <a:lnSpc>
                <a:spcPct val="120000"/>
              </a:lnSpc>
              <a:buNone/>
            </a:pPr>
            <a:r>
              <a:rPr lang="zh-CN" altLang="en-US" sz="1800"/>
              <a:t>九、中外合资企业与中外合作企业的区别是什么？</a:t>
            </a:r>
          </a:p>
          <a:p>
            <a:pPr marL="0" indent="0">
              <a:lnSpc>
                <a:spcPct val="120000"/>
              </a:lnSpc>
              <a:buNone/>
            </a:pPr>
            <a:r>
              <a:rPr lang="zh-CN" altLang="en-US" sz="1800"/>
              <a:t>十、中外合资企业设立的条件和程序是什么？</a:t>
            </a:r>
          </a:p>
          <a:p>
            <a:pPr marL="0" indent="0">
              <a:lnSpc>
                <a:spcPct val="120000"/>
              </a:lnSpc>
              <a:buNone/>
            </a:pPr>
            <a:r>
              <a:rPr lang="zh-CN" altLang="en-US" sz="1800"/>
              <a:t>十一、中外合作企业设立的条件和程序是什么？</a:t>
            </a:r>
            <a:endParaRPr lang="zh-CN" altLang="en-US" sz="2000"/>
          </a:p>
          <a:p>
            <a:pPr marL="0" indent="0">
              <a:lnSpc>
                <a:spcPct val="120000"/>
              </a:lnSpc>
              <a:buNone/>
            </a:pPr>
            <a:r>
              <a:rPr lang="zh-CN" altLang="en-US"/>
              <a:t> </a:t>
            </a:r>
          </a:p>
          <a:p>
            <a:pPr marL="0" indent="0">
              <a:lnSpc>
                <a:spcPct val="150000"/>
              </a:lnSpc>
              <a:buNone/>
            </a:pPr>
            <a:endParaRPr lang="zh-CN" altLang="en-US" sz="200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第三节 公司法</a:t>
            </a:r>
          </a:p>
        </p:txBody>
      </p:sp>
      <p:sp>
        <p:nvSpPr>
          <p:cNvPr id="3" name="内容占位符 2"/>
          <p:cNvSpPr>
            <a:spLocks noGrp="1"/>
          </p:cNvSpPr>
          <p:nvPr>
            <p:ph idx="1"/>
          </p:nvPr>
        </p:nvSpPr>
        <p:spPr/>
        <p:txBody>
          <a:bodyPr/>
          <a:lstStyle/>
          <a:p>
            <a:pPr marL="0" indent="0">
              <a:lnSpc>
                <a:spcPct val="120000"/>
              </a:lnSpc>
              <a:buNone/>
            </a:pPr>
            <a:r>
              <a:rPr lang="zh-CN" altLang="en-US" sz="2000"/>
              <a:t>案例分析：</a:t>
            </a:r>
          </a:p>
          <a:p>
            <a:pPr marL="0" indent="0">
              <a:lnSpc>
                <a:spcPct val="120000"/>
              </a:lnSpc>
              <a:buNone/>
            </a:pPr>
            <a:r>
              <a:rPr lang="zh-CN" altLang="en-US" sz="2000"/>
              <a:t> 某中外合作经营企业约定，在合作期满时合作企业的全部固定资产归中国合作者所有，外国合作者在合作期限内先行回收投资。该企业在合作期限内，由于不可抗力事件遭受严重亏损而无力继续经营，提前终止。在清算中，外国合作者拒绝交回根据合作企业合同约定已先行收回的部分投资一并进行清算，因此导致中外合作双方发生争执。</a:t>
            </a:r>
          </a:p>
          <a:p>
            <a:pPr marL="0" indent="0">
              <a:lnSpc>
                <a:spcPct val="120000"/>
              </a:lnSpc>
              <a:buNone/>
            </a:pPr>
            <a:r>
              <a:rPr lang="zh-CN" altLang="en-US" sz="2000"/>
              <a:t>问题：</a:t>
            </a:r>
          </a:p>
          <a:p>
            <a:pPr marL="0" indent="0">
              <a:lnSpc>
                <a:spcPct val="120000"/>
              </a:lnSpc>
              <a:buNone/>
            </a:pPr>
            <a:r>
              <a:rPr lang="zh-CN" altLang="en-US" sz="2000"/>
              <a:t>1．本案中外国合作者是否应缴回提前收回的投资，为什么？</a:t>
            </a:r>
          </a:p>
          <a:p>
            <a:pPr marL="0" indent="0">
              <a:lnSpc>
                <a:spcPct val="120000"/>
              </a:lnSpc>
              <a:buNone/>
            </a:pPr>
            <a:r>
              <a:rPr lang="zh-CN" altLang="en-US" sz="2000"/>
              <a:t>2．中外合作企业中外国合作者先行收回投资原本的方式有哪些？</a:t>
            </a:r>
            <a:endParaRPr lang="zh-CN" altLang="en-US"/>
          </a:p>
          <a:p>
            <a:pPr marL="0" indent="0">
              <a:lnSpc>
                <a:spcPct val="150000"/>
              </a:lnSpc>
              <a:buNone/>
            </a:pPr>
            <a:endParaRPr lang="zh-CN" altLang="en-US" sz="200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488565" y="3032125"/>
            <a:ext cx="7867650" cy="793115"/>
          </a:xfrm>
        </p:spPr>
        <p:txBody>
          <a:bodyPr>
            <a:normAutofit fontScale="90000"/>
          </a:bodyPr>
          <a:lstStyle/>
          <a:p>
            <a:r>
              <a:rPr lang="zh-CN" altLang="en-US"/>
              <a:t>第八章  国际商事争议解决的法律制度</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国际商事争议解决概述</a:t>
            </a:r>
          </a:p>
        </p:txBody>
      </p:sp>
      <p:sp>
        <p:nvSpPr>
          <p:cNvPr id="3" name="内容占位符 2"/>
          <p:cNvSpPr>
            <a:spLocks noGrp="1"/>
          </p:cNvSpPr>
          <p:nvPr>
            <p:ph idx="1"/>
          </p:nvPr>
        </p:nvSpPr>
        <p:spPr/>
        <p:txBody>
          <a:bodyPr/>
          <a:lstStyle/>
          <a:p>
            <a:pPr marL="0" indent="0">
              <a:lnSpc>
                <a:spcPct val="120000"/>
              </a:lnSpc>
              <a:buNone/>
            </a:pPr>
            <a:endParaRPr lang="zh-CN" altLang="en-US" sz="2000"/>
          </a:p>
          <a:p>
            <a:pPr marL="0" indent="0">
              <a:lnSpc>
                <a:spcPct val="120000"/>
              </a:lnSpc>
              <a:buNone/>
            </a:pPr>
            <a:endParaRPr lang="zh-CN" altLang="en-US" sz="2000"/>
          </a:p>
          <a:p>
            <a:pPr marL="0" indent="0">
              <a:lnSpc>
                <a:spcPct val="120000"/>
              </a:lnSpc>
              <a:buNone/>
            </a:pPr>
            <a:r>
              <a:rPr lang="zh-CN" altLang="en-US" sz="2000"/>
              <a:t>一、国际商事争议的解决主要有哪几种方式？</a:t>
            </a:r>
          </a:p>
          <a:p>
            <a:pPr marL="0" indent="0">
              <a:lnSpc>
                <a:spcPct val="120000"/>
              </a:lnSpc>
              <a:buNone/>
            </a:pPr>
            <a:r>
              <a:rPr lang="zh-CN" altLang="en-US" sz="2000"/>
              <a:t>二、仲裁与诉讼有何区别？</a:t>
            </a:r>
          </a:p>
          <a:p>
            <a:pPr marL="0" indent="0">
              <a:lnSpc>
                <a:spcPct val="150000"/>
              </a:lnSpc>
              <a:buNone/>
            </a:pPr>
            <a:endParaRPr lang="zh-CN" altLang="en-US" sz="2000"/>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 国际商事仲裁</a:t>
            </a:r>
          </a:p>
        </p:txBody>
      </p:sp>
      <p:sp>
        <p:nvSpPr>
          <p:cNvPr id="3" name="内容占位符 2"/>
          <p:cNvSpPr>
            <a:spLocks noGrp="1"/>
          </p:cNvSpPr>
          <p:nvPr>
            <p:ph idx="1"/>
          </p:nvPr>
        </p:nvSpPr>
        <p:spPr/>
        <p:txBody>
          <a:bodyPr/>
          <a:lstStyle/>
          <a:p>
            <a:pPr marL="0" indent="0">
              <a:lnSpc>
                <a:spcPct val="150000"/>
              </a:lnSpc>
              <a:buNone/>
            </a:pPr>
            <a:r>
              <a:rPr lang="zh-CN" altLang="en-US" sz="2000"/>
              <a:t>一、根据我国仲裁法的规定，仲裁协议在哪些情况下无效？</a:t>
            </a:r>
          </a:p>
          <a:p>
            <a:pPr marL="0" indent="0">
              <a:lnSpc>
                <a:spcPct val="150000"/>
              </a:lnSpc>
              <a:buNone/>
            </a:pPr>
            <a:r>
              <a:rPr lang="zh-CN" altLang="en-US" sz="2000"/>
              <a:t>二、目前国际性常设仲裁机构有哪些？</a:t>
            </a:r>
          </a:p>
          <a:p>
            <a:pPr marL="0" indent="0">
              <a:lnSpc>
                <a:spcPct val="150000"/>
              </a:lnSpc>
              <a:buNone/>
            </a:pPr>
            <a:r>
              <a:rPr lang="zh-CN" altLang="en-US" sz="2000"/>
              <a:t>三、试述我国的国际经济贸易仲裁委员会的管辖范围</a:t>
            </a:r>
          </a:p>
          <a:p>
            <a:pPr marL="0" indent="0">
              <a:lnSpc>
                <a:spcPct val="150000"/>
              </a:lnSpc>
              <a:buNone/>
            </a:pPr>
            <a:r>
              <a:rPr lang="zh-CN" altLang="en-US" sz="2000"/>
              <a:t>四、根据我国《仲裁法》，申请仲裁应符合哪些条件？</a:t>
            </a:r>
          </a:p>
          <a:p>
            <a:pPr marL="0" indent="0">
              <a:lnSpc>
                <a:spcPct val="150000"/>
              </a:lnSpc>
              <a:buNone/>
            </a:pPr>
            <a:r>
              <a:rPr lang="zh-CN" altLang="en-US" sz="2000"/>
              <a:t>五、什么是仲裁裁决的执行？我国《国际经济贸易仲裁委员会规则》对仲裁裁决的执行有何规定？</a:t>
            </a:r>
          </a:p>
          <a:p>
            <a:pPr marL="0" indent="0">
              <a:lnSpc>
                <a:spcPct val="150000"/>
              </a:lnSpc>
              <a:buNone/>
            </a:pPr>
            <a:r>
              <a:rPr lang="zh-CN" altLang="en-US" sz="2000"/>
              <a:t>六、根据我国《民事诉讼法在》的规定，对于仲裁裁决在哪些情况下不予执行？</a:t>
            </a:r>
          </a:p>
          <a:p>
            <a:pPr marL="0" indent="0">
              <a:lnSpc>
                <a:spcPct val="150000"/>
              </a:lnSpc>
              <a:buNone/>
            </a:pPr>
            <a:r>
              <a:rPr lang="zh-CN" altLang="en-US" sz="2000"/>
              <a:t>七、根据1958年《纽约公约》的规定，对于外国的仲裁裁决，在哪些情况下不予承认与执行？</a:t>
            </a:r>
          </a:p>
          <a:p>
            <a:pPr marL="0" indent="0">
              <a:lnSpc>
                <a:spcPct val="120000"/>
              </a:lnSpc>
              <a:buNone/>
            </a:pPr>
            <a:r>
              <a:rPr lang="zh-CN" altLang="en-US" sz="2000"/>
              <a:t> </a:t>
            </a:r>
          </a:p>
          <a:p>
            <a:pPr marL="0" indent="0">
              <a:lnSpc>
                <a:spcPct val="120000"/>
              </a:lnSpc>
              <a:buNone/>
            </a:pPr>
            <a:endParaRPr lang="zh-CN" altLang="en-US" sz="2000"/>
          </a:p>
          <a:p>
            <a:pPr marL="0" indent="0">
              <a:lnSpc>
                <a:spcPct val="120000"/>
              </a:lnSpc>
              <a:buNone/>
            </a:pPr>
            <a:endParaRPr lang="zh-CN" altLang="en-US" sz="2000"/>
          </a:p>
          <a:p>
            <a:pPr marL="0" indent="0">
              <a:lnSpc>
                <a:spcPct val="120000"/>
              </a:lnSpc>
              <a:buNone/>
            </a:pPr>
            <a:endParaRPr lang="zh-CN" altLang="en-US" sz="200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normAutofit fontScale="90000"/>
          </a:bodyPr>
          <a:lstStyle/>
          <a:p>
            <a:r>
              <a:rPr lang="zh-CN" altLang="en-US" dirty="0"/>
              <a:t>感谢聆听</a:t>
            </a:r>
          </a:p>
        </p:txBody>
      </p:sp>
      <p:sp>
        <p:nvSpPr>
          <p:cNvPr id="3" name="文本占位符 2"/>
          <p:cNvSpPr>
            <a:spLocks noGrp="1"/>
          </p:cNvSpPr>
          <p:nvPr>
            <p:ph type="body" sz="quarter" idx="13"/>
            <p:custDataLst>
              <p:tags r:id="rId4"/>
            </p:custDataLst>
          </p:nvPr>
        </p:nvSpPr>
        <p:spPr/>
        <p:txBody>
          <a:bodyPr/>
          <a:lstStyle/>
          <a:p>
            <a:r>
              <a:rPr lang="zh-CN" altLang="en-US"/>
              <a:t>单击此处添加副标题</a:t>
            </a: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第二节西方国家两大法系——大陆法系和英美法系</a:t>
            </a:r>
          </a:p>
        </p:txBody>
      </p:sp>
      <p:sp>
        <p:nvSpPr>
          <p:cNvPr id="3" name="内容占位符 2"/>
          <p:cNvSpPr>
            <a:spLocks noGrp="1"/>
          </p:cNvSpPr>
          <p:nvPr>
            <p:ph idx="1"/>
          </p:nvPr>
        </p:nvSpPr>
        <p:spPr/>
        <p:txBody>
          <a:bodyPr/>
          <a:lstStyle/>
          <a:p>
            <a:pPr marL="0" indent="0">
              <a:lnSpc>
                <a:spcPct val="150000"/>
              </a:lnSpc>
              <a:buNone/>
            </a:pPr>
            <a:r>
              <a:rPr lang="zh-CN" altLang="en-US" sz="2000" dirty="0"/>
              <a:t>一、什么是法系？法系划分的标准是什么？你认为世界上可以划分为哪几个法系</a:t>
            </a:r>
            <a:r>
              <a:rPr lang="zh-CN" altLang="en-US" sz="2000" dirty="0" smtClean="0"/>
              <a:t>？</a:t>
            </a:r>
            <a:endParaRPr lang="en-US" altLang="zh-CN" sz="2000" dirty="0" smtClean="0"/>
          </a:p>
          <a:p>
            <a:pPr marL="0" indent="0">
              <a:lnSpc>
                <a:spcPct val="150000"/>
              </a:lnSpc>
              <a:buNone/>
            </a:pPr>
            <a:r>
              <a:rPr lang="zh-CN" altLang="en-US" sz="2000" dirty="0" smtClean="0"/>
              <a:t>茨威格特在</a:t>
            </a:r>
            <a:r>
              <a:rPr lang="en-US" altLang="zh-CN" sz="2000" dirty="0" smtClean="0"/>
              <a:t>《</a:t>
            </a:r>
            <a:r>
              <a:rPr lang="zh-CN" altLang="en-US" sz="2000" dirty="0" smtClean="0"/>
              <a:t>比较法总论</a:t>
            </a:r>
            <a:r>
              <a:rPr lang="en-US" altLang="zh-CN" sz="2000" dirty="0" smtClean="0"/>
              <a:t>》</a:t>
            </a:r>
            <a:r>
              <a:rPr lang="zh-CN" altLang="en-US" sz="2000" dirty="0" smtClean="0"/>
              <a:t>中的</a:t>
            </a:r>
            <a:r>
              <a:rPr lang="zh-CN" altLang="en-US" sz="2000" dirty="0"/>
              <a:t>观点是什么?</a:t>
            </a:r>
          </a:p>
          <a:p>
            <a:pPr marL="0" indent="0">
              <a:lnSpc>
                <a:spcPct val="150000"/>
              </a:lnSpc>
              <a:buNone/>
            </a:pPr>
            <a:r>
              <a:rPr lang="zh-CN" altLang="en-US" sz="2000" dirty="0"/>
              <a:t>二、大陆法系的特点是什么？</a:t>
            </a:r>
          </a:p>
          <a:p>
            <a:pPr marL="0" indent="0">
              <a:lnSpc>
                <a:spcPct val="150000"/>
              </a:lnSpc>
              <a:buNone/>
            </a:pPr>
            <a:r>
              <a:rPr lang="zh-CN" altLang="en-US" sz="2000" dirty="0"/>
              <a:t>三、罗马法与英美法系有关系吗？为什么？</a:t>
            </a:r>
          </a:p>
          <a:p>
            <a:pPr marL="0" indent="0">
              <a:lnSpc>
                <a:spcPct val="150000"/>
              </a:lnSpc>
              <a:buNone/>
            </a:pPr>
            <a:r>
              <a:rPr lang="zh-CN" altLang="en-US" sz="2000" dirty="0"/>
              <a:t>四、什么是普通法与衡平法？二者的区别是什么？</a:t>
            </a:r>
          </a:p>
          <a:p>
            <a:pPr marL="0" indent="0">
              <a:lnSpc>
                <a:spcPct val="150000"/>
              </a:lnSpc>
              <a:buNone/>
            </a:pPr>
            <a:r>
              <a:rPr lang="zh-CN" altLang="en-US" sz="2000" dirty="0"/>
              <a:t>五、英美法系的法律渊源是什么？在英国法和美国法中，“先例约束力原则”的内容是什么？在美国，联邦法和州法的关系是怎样的？</a:t>
            </a:r>
          </a:p>
          <a:p>
            <a:pPr marL="0" indent="0">
              <a:lnSpc>
                <a:spcPct val="150000"/>
              </a:lnSpc>
              <a:buNone/>
            </a:pPr>
            <a:endParaRPr lang="zh-CN" altLang="en-US" sz="20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第二节西方国家两大法系——大陆法系和英美法系</a:t>
            </a:r>
            <a:endParaRPr lang="zh-CN" altLang="en-US"/>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六、英美法系与大陆法系的主要区别是什么？</a:t>
            </a:r>
          </a:p>
          <a:p>
            <a:pPr marL="0" indent="0">
              <a:lnSpc>
                <a:spcPct val="150000"/>
              </a:lnSpc>
              <a:buNone/>
            </a:pPr>
            <a:r>
              <a:rPr lang="zh-CN" altLang="en-US" sz="2000"/>
              <a:t>1、主要的法律渊源不同</a:t>
            </a:r>
          </a:p>
          <a:p>
            <a:pPr marL="0" indent="0">
              <a:lnSpc>
                <a:spcPct val="150000"/>
              </a:lnSpc>
              <a:buNone/>
            </a:pPr>
            <a:r>
              <a:rPr lang="zh-CN" altLang="en-US" sz="2000"/>
              <a:t>2、继承罗马法的程度不同</a:t>
            </a:r>
          </a:p>
          <a:p>
            <a:pPr marL="0" indent="0">
              <a:lnSpc>
                <a:spcPct val="150000"/>
              </a:lnSpc>
              <a:buNone/>
            </a:pPr>
            <a:r>
              <a:rPr lang="zh-CN" altLang="en-US" sz="2000"/>
              <a:t>3、法律结构不同</a:t>
            </a:r>
          </a:p>
          <a:p>
            <a:pPr marL="0" indent="0">
              <a:lnSpc>
                <a:spcPct val="150000"/>
              </a:lnSpc>
              <a:buNone/>
            </a:pPr>
            <a:r>
              <a:rPr lang="zh-CN" altLang="en-US" sz="2000"/>
              <a:t>4、法官的作用不同</a:t>
            </a:r>
          </a:p>
          <a:p>
            <a:pPr marL="0" indent="0">
              <a:lnSpc>
                <a:spcPct val="150000"/>
              </a:lnSpc>
              <a:buNone/>
            </a:pPr>
            <a:r>
              <a:rPr lang="zh-CN" altLang="en-US" sz="2000"/>
              <a:t>5、诉讼方式不同</a:t>
            </a:r>
          </a:p>
          <a:p>
            <a:pPr marL="0" indent="0">
              <a:lnSpc>
                <a:spcPct val="150000"/>
              </a:lnSpc>
              <a:buNone/>
            </a:pPr>
            <a:r>
              <a:rPr lang="zh-CN" altLang="en-US" sz="2000"/>
              <a:t>6、法律的推理方式不同</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t>参考文献</a:t>
            </a:r>
          </a:p>
        </p:txBody>
      </p:sp>
      <p:sp>
        <p:nvSpPr>
          <p:cNvPr id="3" name="内容占位符 2"/>
          <p:cNvSpPr>
            <a:spLocks noGrp="1"/>
          </p:cNvSpPr>
          <p:nvPr>
            <p:ph idx="1"/>
          </p:nvPr>
        </p:nvSpPr>
        <p:spPr/>
        <p:txBody>
          <a:bodyPr/>
          <a:lstStyle/>
          <a:p>
            <a:pPr marL="0" indent="0">
              <a:lnSpc>
                <a:spcPct val="100000"/>
              </a:lnSpc>
              <a:buNone/>
            </a:pPr>
            <a:r>
              <a:rPr lang="en-US" altLang="zh-CN" sz="1400"/>
              <a:t>1</a:t>
            </a:r>
            <a:r>
              <a:rPr sz="1400"/>
              <a:t>、</a:t>
            </a:r>
            <a:r>
              <a:rPr lang="zh-CN" altLang="en-US" sz="1400"/>
              <a:t>尹田:《法国现代合同法》 ，法律出版社1995年版</a:t>
            </a:r>
          </a:p>
          <a:p>
            <a:pPr marL="0" indent="0">
              <a:lnSpc>
                <a:spcPct val="100000"/>
              </a:lnSpc>
              <a:buNone/>
            </a:pPr>
            <a:r>
              <a:rPr lang="zh-CN" altLang="en-US" sz="1400"/>
              <a:t>2、 [英]A. G.盖斯特: 《英国合同法与案例》，张文镇、孙蕴珠等译，中国大百科全书出版社1998年版</a:t>
            </a:r>
          </a:p>
          <a:p>
            <a:pPr marL="0" indent="0">
              <a:lnSpc>
                <a:spcPct val="100000"/>
              </a:lnSpc>
              <a:buNone/>
            </a:pPr>
            <a:r>
              <a:rPr lang="zh-CN" altLang="en-US" sz="1400"/>
              <a:t>3、张 玉卿编著《联合国国际货物销售合同公约释义》，辽宁人民出版社1988年版</a:t>
            </a:r>
          </a:p>
          <a:p>
            <a:pPr marL="0" indent="0">
              <a:lnSpc>
                <a:spcPct val="100000"/>
              </a:lnSpc>
              <a:buNone/>
            </a:pPr>
            <a:r>
              <a:rPr lang="zh-CN" altLang="en-US" sz="1400"/>
              <a:t>4、王军编著 《美国合同法》，中国政法大学出版社1996年版</a:t>
            </a:r>
          </a:p>
          <a:p>
            <a:pPr marL="0" indent="0">
              <a:lnSpc>
                <a:spcPct val="100000"/>
              </a:lnSpc>
              <a:buNone/>
            </a:pPr>
            <a:r>
              <a:rPr lang="zh-CN" altLang="en-US" sz="1400"/>
              <a:t>5、何宝玉著 《英国合同法》，中国政法大学出版社1999年版</a:t>
            </a:r>
          </a:p>
          <a:p>
            <a:pPr marL="0" indent="0">
              <a:lnSpc>
                <a:spcPct val="100000"/>
              </a:lnSpc>
              <a:buNone/>
            </a:pPr>
            <a:r>
              <a:rPr lang="zh-CN" altLang="en-US" sz="1400"/>
              <a:t>6、周新军著《产品责任立法中的利益衡平产品责任法比较研究》，中山大学出版社2007年版</a:t>
            </a:r>
          </a:p>
          <a:p>
            <a:pPr marL="0" indent="0">
              <a:lnSpc>
                <a:spcPct val="100000"/>
              </a:lnSpc>
              <a:buNone/>
            </a:pPr>
            <a:r>
              <a:rPr lang="zh-CN" altLang="en-US" sz="1400"/>
              <a:t>7、《国际商法》 作者:冯大同对外贸易教育出版社</a:t>
            </a:r>
          </a:p>
          <a:p>
            <a:pPr marL="0" indent="0">
              <a:lnSpc>
                <a:spcPct val="100000"/>
              </a:lnSpc>
              <a:buNone/>
            </a:pPr>
            <a:r>
              <a:rPr lang="zh-CN" altLang="en-US" sz="1400"/>
              <a:t>8、 《当代世界主要法系》，R.达维著，法律出版社</a:t>
            </a:r>
          </a:p>
          <a:p>
            <a:pPr marL="0" indent="0">
              <a:lnSpc>
                <a:spcPct val="100000"/>
              </a:lnSpc>
              <a:buNone/>
            </a:pPr>
            <a:r>
              <a:rPr lang="zh-CN" altLang="en-US" sz="1400"/>
              <a:t>9、《欧洲十二国公司法》，[英]梅因哈特，兰州大学出版社，1988年版</a:t>
            </a:r>
          </a:p>
          <a:p>
            <a:pPr marL="0" indent="0">
              <a:lnSpc>
                <a:spcPct val="100000"/>
              </a:lnSpc>
              <a:buNone/>
            </a:pPr>
            <a:r>
              <a:rPr lang="zh-CN" altLang="en-US" sz="1400"/>
              <a:t>10、 《商法案例评析》 (上下册)，江平主编， 中国人民公安大学出版社</a:t>
            </a:r>
          </a:p>
          <a:p>
            <a:pPr marL="0" indent="0">
              <a:lnSpc>
                <a:spcPct val="100000"/>
              </a:lnSpc>
              <a:buNone/>
            </a:pPr>
            <a:r>
              <a:rPr lang="zh-CN" altLang="en-US" sz="1400"/>
              <a:t>11、 《国际贸易法新论》，沈达明冯大同编著，法律出版社</a:t>
            </a:r>
          </a:p>
          <a:p>
            <a:pPr marL="0" indent="0">
              <a:lnSpc>
                <a:spcPct val="100000"/>
              </a:lnSpc>
              <a:buNone/>
            </a:pPr>
            <a:r>
              <a:rPr lang="zh-CN" altLang="en-US" sz="1400"/>
              <a:t>12、 《国际贸易实务》，黎孝先主编 ，对外经济贸 易大学出版社</a:t>
            </a:r>
          </a:p>
          <a:p>
            <a:pPr marL="0" indent="0">
              <a:lnSpc>
                <a:spcPct val="100000"/>
              </a:lnSpc>
              <a:buNone/>
            </a:pPr>
            <a:r>
              <a:rPr lang="zh-CN" altLang="en-US" sz="1400"/>
              <a:t>13、《Company Law》 ， Char lesworth,史蒂文斯父子公司，1987年第13版</a:t>
            </a:r>
          </a:p>
          <a:p>
            <a:pPr marL="0" indent="0">
              <a:lnSpc>
                <a:spcPct val="100000"/>
              </a:lnSpc>
              <a:buNone/>
            </a:pPr>
            <a:r>
              <a:rPr lang="zh-CN" altLang="en-US" sz="1400"/>
              <a:t>14、 《Law of Torts》 第5版，W. L. Prosser, 1986年版</a:t>
            </a:r>
          </a:p>
          <a:p>
            <a:pPr marL="0" indent="0">
              <a:lnSpc>
                <a:spcPct val="100000"/>
              </a:lnSpc>
              <a:buNone/>
            </a:pPr>
            <a:r>
              <a:rPr lang="zh-CN" altLang="en-US" sz="1400"/>
              <a:t>15、 《Benj Mins Sale of Goods》 (3rded. ) 1987</a:t>
            </a:r>
          </a:p>
          <a:p>
            <a:pPr marL="0" indent="0">
              <a:lnSpc>
                <a:spcPct val="100000"/>
              </a:lnSpc>
              <a:buNone/>
            </a:pPr>
            <a:r>
              <a:rPr lang="en-US" altLang="zh-CN" sz="1400"/>
              <a:t>1</a:t>
            </a:r>
            <a:r>
              <a:rPr lang="zh-CN" altLang="en-US" sz="1400"/>
              <a:t>6、 《AnIntroduction to Comparative Law》 (II) Konnard Zweigertg Hein kotz, 北荷兰出版公司，1977年版</a:t>
            </a:r>
            <a:endParaRPr lang="zh-CN" altLang="en-US" sz="3600"/>
          </a:p>
          <a:p>
            <a:pPr marL="0" indent="0">
              <a:lnSpc>
                <a:spcPct val="150000"/>
              </a:lnSpc>
              <a:buNone/>
            </a:pPr>
            <a:endParaRPr lang="zh-CN" altLang="en-US" sz="2000"/>
          </a:p>
          <a:p>
            <a:pPr marL="0" indent="0">
              <a:lnSpc>
                <a:spcPct val="150000"/>
              </a:lnSpc>
              <a:buNone/>
            </a:pPr>
            <a:endParaRPr lang="zh-CN" altLang="en-US" sz="2000"/>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08184" y="2628031"/>
            <a:ext cx="4567816" cy="793459"/>
          </a:xfrm>
        </p:spPr>
        <p:txBody>
          <a:bodyPr>
            <a:normAutofit/>
          </a:bodyPr>
          <a:lstStyle/>
          <a:p>
            <a:r>
              <a:rPr lang="zh-CN" altLang="en-US"/>
              <a:t>第二章  罗马法研究</a:t>
            </a:r>
          </a:p>
        </p:txBody>
      </p:sp>
      <p:sp>
        <p:nvSpPr>
          <p:cNvPr id="3" name="文本占位符 2"/>
          <p:cNvSpPr>
            <a:spLocks noGrp="1"/>
          </p:cNvSpPr>
          <p:nvPr>
            <p:ph type="body" idx="1"/>
          </p:nvPr>
        </p:nvSpPr>
        <p:spPr/>
        <p:txBody>
          <a:bodyPr/>
          <a:lstStyle/>
          <a:p>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a:sym typeface="+mn-ea"/>
              </a:rPr>
              <a:t>第一节 罗马法及其在大陆法系的演变发展历史</a:t>
            </a:r>
          </a:p>
        </p:txBody>
      </p:sp>
      <p:sp>
        <p:nvSpPr>
          <p:cNvPr id="3" name="内容占位符 2"/>
          <p:cNvSpPr>
            <a:spLocks noGrp="1"/>
          </p:cNvSpPr>
          <p:nvPr>
            <p:ph idx="1"/>
          </p:nvPr>
        </p:nvSpPr>
        <p:spPr/>
        <p:txBody>
          <a:bodyPr/>
          <a:lstStyle/>
          <a:p>
            <a:pPr marL="0" indent="0">
              <a:lnSpc>
                <a:spcPct val="150000"/>
              </a:lnSpc>
              <a:buNone/>
            </a:pPr>
            <a:endParaRPr lang="zh-CN" altLang="en-US" sz="2000"/>
          </a:p>
          <a:p>
            <a:pPr marL="0" indent="0">
              <a:lnSpc>
                <a:spcPct val="150000"/>
              </a:lnSpc>
              <a:buNone/>
            </a:pPr>
            <a:r>
              <a:rPr lang="zh-CN" altLang="en-US" sz="2000"/>
              <a:t>一、大陆法系是在罗马法的基础上发展起来的吗？为什么？罗马法为什么会在欧洲复兴？</a:t>
            </a:r>
          </a:p>
          <a:p>
            <a:pPr marL="0" indent="0">
              <a:lnSpc>
                <a:spcPct val="150000"/>
              </a:lnSpc>
              <a:buNone/>
            </a:pPr>
            <a:r>
              <a:rPr lang="zh-CN" altLang="en-US" sz="2000"/>
              <a:t>二、如何理解茨威格特认为法国与德国应区分为不同法系的观点？法国与德国对罗马法的继受一样吗？从中我们可以对法律移植或继受得到什么启发？（罗马法中民法的主要内容及其对大陆法系、世界民法发展的贡献，法国与德国对罗马法的继受一样吗？从中我们可以对法律移植或继受得到什么启发？）</a:t>
            </a:r>
          </a:p>
          <a:p>
            <a:pPr marL="0" indent="0">
              <a:lnSpc>
                <a:spcPct val="150000"/>
              </a:lnSpc>
              <a:buNone/>
            </a:pPr>
            <a:r>
              <a:rPr lang="zh-CN" altLang="en-US" sz="2000"/>
              <a:t>三、我国民法的近代化现代化中如何以史为鉴处理法律移植与法律的本土化问题？</a:t>
            </a:r>
          </a:p>
          <a:p>
            <a:pPr marL="0" indent="0">
              <a:lnSpc>
                <a:spcPct val="150000"/>
              </a:lnSpc>
              <a:buNone/>
            </a:pPr>
            <a:r>
              <a:rPr lang="zh-CN" altLang="en-US" sz="2000"/>
              <a:t>刘进田的《法律文化导论》、范忠信的《中西法文化的暗合与差异》以及苏力《法治及其本土化》对于这一问题有什么不同观点和建议？</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2824"/>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4"/>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ID" val="custom20202824_13"/>
  <p:tag name="KSO_WM_TEMPLATE_SUBCATEGORY" val="0"/>
  <p:tag name="KSO_WM_TEMPLATE_MASTER_TYPE" val="1"/>
  <p:tag name="KSO_WM_TEMPLATE_COLOR_TYPE" val="1"/>
  <p:tag name="KSO_WM_SLIDE_TYPE" val="endPage"/>
  <p:tag name="KSO_WM_SLIDE_SUBTYPE" val="pureTxt"/>
  <p:tag name="KSO_WM_SLIDE_ITEM_CNT" val="0"/>
  <p:tag name="KSO_WM_SLIDE_INDEX" val="13"/>
  <p:tag name="KSO_WM_TAG_VERSION" val="1.0"/>
  <p:tag name="KSO_WM_BEAUTIFY_FLAG" val="#wm#"/>
  <p:tag name="KSO_WM_TEMPLATE_CATEGORY" val="custom"/>
  <p:tag name="KSO_WM_TEMPLATE_INDEX" val="20202824"/>
  <p:tag name="KSO_WM_SLIDE_LAYOUT" val="a_b"/>
  <p:tag name="KSO_WM_SLIDE_LAYOUT_CNT" val="1_1"/>
</p:tagLst>
</file>

<file path=ppt/tags/tag17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824_13*a*1"/>
  <p:tag name="KSO_WM_TEMPLATE_CATEGORY" val="custom"/>
  <p:tag name="KSO_WM_TEMPLATE_INDEX" val="20202824"/>
  <p:tag name="KSO_WM_UNIT_LAYERLEVEL" val="1"/>
  <p:tag name="KSO_WM_TAG_VERSION" val="1.0"/>
  <p:tag name="KSO_WM_BEAUTIFY_FLAG" val="#wm#"/>
  <p:tag name="KSO_WM_UNIT_PRESET_TEXT" val="感谢聆听"/>
</p:tagLst>
</file>

<file path=ppt/tags/tag17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副标题"/>
  <p:tag name="KSO_WM_UNIT_NOCLEAR" val="0"/>
  <p:tag name="KSO_WM_UNIT_VALUE" val="54"/>
  <p:tag name="KSO_WM_UNIT_HIGHLIGHT" val="0"/>
  <p:tag name="KSO_WM_UNIT_COMPATIBLE" val="0"/>
  <p:tag name="KSO_WM_UNIT_DIAGRAM_ISNUMVISUAL" val="0"/>
  <p:tag name="KSO_WM_UNIT_DIAGRAM_ISREFERUNIT" val="0"/>
  <p:tag name="KSO_WM_UNIT_TYPE" val="b"/>
  <p:tag name="KSO_WM_UNIT_INDEX" val="1"/>
  <p:tag name="KSO_WM_UNIT_ID" val="custom20202824_13*b*1"/>
  <p:tag name="KSO_WM_TEMPLATE_CATEGORY" val="custom"/>
  <p:tag name="KSO_WM_TEMPLATE_INDEX" val="2020282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24"/>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EMPLATE_MASTER_THUMB_INDEX" val="18"/>
  <p:tag name="KSO_WM_TAG_VERSION" val="1.0"/>
  <p:tag name="KSO_WM_BEAUTIFY_FLAG" val="#wm#"/>
  <p:tag name="KSO_WM_TEMPLATE_CATEGORY" val="custom"/>
  <p:tag name="KSO_WM_TEMPLATE_INDEX" val="20202824"/>
  <p:tag name="KSO_WM_TEMPLATE_THUMBS_INDEX" val="1、4、5、6、7、8、9、10、11、12、13"/>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主题色">
    <a:dk1>
      <a:srgbClr val="000000"/>
    </a:dk1>
    <a:lt1>
      <a:srgbClr val="FFFFFF"/>
    </a:lt1>
    <a:dk2>
      <a:srgbClr val="E5EAF2"/>
    </a:dk2>
    <a:lt2>
      <a:srgbClr val="FFFFFF"/>
    </a:lt2>
    <a:accent1>
      <a:srgbClr val="5F769F"/>
    </a:accent1>
    <a:accent2>
      <a:srgbClr val="71729B"/>
    </a:accent2>
    <a:accent3>
      <a:srgbClr val="7E6B95"/>
    </a:accent3>
    <a:accent4>
      <a:srgbClr val="8A668D"/>
    </a:accent4>
    <a:accent5>
      <a:srgbClr val="955F82"/>
    </a:accent5>
    <a:accent6>
      <a:srgbClr val="9B5B75"/>
    </a:accent6>
    <a:hlink>
      <a:srgbClr val="292BBB"/>
    </a:hlink>
    <a:folHlink>
      <a:srgbClr val="580C6F"/>
    </a:folHlink>
  </a:clrScheme>
</a:themeOverride>
</file>

<file path=docProps/app.xml><?xml version="1.0" encoding="utf-8"?>
<Properties xmlns="http://schemas.openxmlformats.org/officeDocument/2006/extended-properties" xmlns:vt="http://schemas.openxmlformats.org/officeDocument/2006/docPropsVTypes">
  <TotalTime>7</TotalTime>
  <Words>4736</Words>
  <Application>Microsoft Office PowerPoint</Application>
  <PresentationFormat>自定义</PresentationFormat>
  <Paragraphs>291</Paragraphs>
  <Slides>46</Slides>
  <Notes>0</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Office 主题​​</vt:lpstr>
      <vt:lpstr>国际商法专题研究</vt:lpstr>
      <vt:lpstr>第一章国际商法导论</vt:lpstr>
      <vt:lpstr>第一节 国际商法的产生和发展</vt:lpstr>
      <vt:lpstr>第一节 国际商法的产生和发展</vt:lpstr>
      <vt:lpstr>第二节西方国家两大法系——大陆法系和英美法系</vt:lpstr>
      <vt:lpstr>第二节西方国家两大法系——大陆法系和英美法系</vt:lpstr>
      <vt:lpstr>参考文献</vt:lpstr>
      <vt:lpstr>第二章  罗马法研究</vt:lpstr>
      <vt:lpstr>第一节 罗马法及其在大陆法系的演变发展历史</vt:lpstr>
      <vt:lpstr>第二节   罗马契约法的性质与法律渊源</vt:lpstr>
      <vt:lpstr>第三节 合同的成立——古罗马契约法的历史考察</vt:lpstr>
      <vt:lpstr>第四节 罗马契约法有关违约及其违约责任的历史考察</vt:lpstr>
      <vt:lpstr>第三章英美法系、大陆法系及国际条约合同法专题研究</vt:lpstr>
      <vt:lpstr>第一节 合同的成立</vt:lpstr>
      <vt:lpstr>第二节 合同的效力</vt:lpstr>
      <vt:lpstr>第二节 合同的效力</vt:lpstr>
      <vt:lpstr>第二节 合同的效力</vt:lpstr>
      <vt:lpstr>第二节 合同的效力</vt:lpstr>
      <vt:lpstr>第三节 违约及其违约责任</vt:lpstr>
      <vt:lpstr>第三节 违约及其违约责任</vt:lpstr>
      <vt:lpstr>第三节 违约及其违约责任</vt:lpstr>
      <vt:lpstr>第三节 违约及其违约责任</vt:lpstr>
      <vt:lpstr>第四章  国际货物买卖法</vt:lpstr>
      <vt:lpstr>第一节  国际条约、国际惯例与国内法的适用</vt:lpstr>
      <vt:lpstr>第二节  买方和卖方义务</vt:lpstr>
      <vt:lpstr>第二节  买方和卖方义务</vt:lpstr>
      <vt:lpstr>第三节  货物所有权与风险的转移</vt:lpstr>
      <vt:lpstr>第三节  货物所有权与风险的转移</vt:lpstr>
      <vt:lpstr>第五章  产品责任法专题</vt:lpstr>
      <vt:lpstr>第一节 产品责任的概念与特点</vt:lpstr>
      <vt:lpstr>第二节 国际条约及各国产品责任法的归责理论</vt:lpstr>
      <vt:lpstr>第三节 国际条约及各国产品责任法的适用范围</vt:lpstr>
      <vt:lpstr>第四节 国际条约及各国产品责任法的抗辩事由</vt:lpstr>
      <vt:lpstr>第五节  国际条约及各国产品责任法的诉讼管辖与法律适用</vt:lpstr>
      <vt:lpstr>第六章  代理法专题</vt:lpstr>
      <vt:lpstr>PowerPoint 演示文稿</vt:lpstr>
      <vt:lpstr>PowerPoint 演示文稿</vt:lpstr>
      <vt:lpstr>第七章  商事组织法专题</vt:lpstr>
      <vt:lpstr>第一节 商事组织法概述</vt:lpstr>
      <vt:lpstr>第二节 合伙企业法</vt:lpstr>
      <vt:lpstr>第三节 公司法</vt:lpstr>
      <vt:lpstr>第三节 公司法</vt:lpstr>
      <vt:lpstr>第八章  国际商事争议解决的法律制度</vt:lpstr>
      <vt:lpstr>第一节 国际商事争议解决概述</vt:lpstr>
      <vt:lpstr>第二节 国际商事仲裁</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fen</dc:creator>
  <cp:lastModifiedBy>admin</cp:lastModifiedBy>
  <cp:revision>10</cp:revision>
  <dcterms:created xsi:type="dcterms:W3CDTF">2020-12-14T16:20:24Z</dcterms:created>
  <dcterms:modified xsi:type="dcterms:W3CDTF">2020-12-15T01:57:06Z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2052-3.0.0.4824</vt:lpwstr>
  </property>
</Properties>
</file>